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18"/>
  </p:notesMasterIdLst>
  <p:sldIdLst>
    <p:sldId id="1004" r:id="rId3"/>
    <p:sldId id="1009" r:id="rId4"/>
    <p:sldId id="1008" r:id="rId5"/>
    <p:sldId id="1010" r:id="rId6"/>
    <p:sldId id="1011" r:id="rId7"/>
    <p:sldId id="1013" r:id="rId8"/>
    <p:sldId id="1016" r:id="rId9"/>
    <p:sldId id="1017" r:id="rId10"/>
    <p:sldId id="1018" r:id="rId11"/>
    <p:sldId id="1020" r:id="rId12"/>
    <p:sldId id="1021" r:id="rId13"/>
    <p:sldId id="1023" r:id="rId14"/>
    <p:sldId id="1024" r:id="rId15"/>
    <p:sldId id="1025" r:id="rId16"/>
    <p:sldId id="10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" id="{F4FE6754-13FC-4F52-9974-50ADCEDBC0F8}">
          <p14:sldIdLst>
            <p14:sldId id="1004"/>
            <p14:sldId id="1009"/>
            <p14:sldId id="1008"/>
            <p14:sldId id="1010"/>
            <p14:sldId id="1011"/>
            <p14:sldId id="1013"/>
            <p14:sldId id="1016"/>
            <p14:sldId id="1017"/>
            <p14:sldId id="1018"/>
            <p14:sldId id="1020"/>
            <p14:sldId id="1021"/>
            <p14:sldId id="1023"/>
            <p14:sldId id="1024"/>
            <p14:sldId id="1025"/>
            <p14:sldId id="10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A7B"/>
    <a:srgbClr val="95C4D8"/>
    <a:srgbClr val="6DADC9"/>
    <a:srgbClr val="16719A"/>
    <a:srgbClr val="115575"/>
    <a:srgbClr val="5092B0"/>
    <a:srgbClr val="FBA720"/>
    <a:srgbClr val="135B7C"/>
    <a:srgbClr val="6EA5BE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5232" autoAdjust="0"/>
  </p:normalViewPr>
  <p:slideViewPr>
    <p:cSldViewPr snapToGrid="0" showGuides="1">
      <p:cViewPr>
        <p:scale>
          <a:sx n="140" d="100"/>
          <a:sy n="140" d="100"/>
        </p:scale>
        <p:origin x="192" y="-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15575"/>
            </a:solidFill>
            <a:ln w="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6DADC9"/>
              </a:solidFill>
              <a:ln w="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68-4A3F-916B-C59372120D00}"/>
              </c:ext>
            </c:extLst>
          </c:dPt>
          <c:dPt>
            <c:idx val="1"/>
            <c:bubble3D val="0"/>
            <c:spPr>
              <a:solidFill>
                <a:srgbClr val="115575"/>
              </a:solidFill>
              <a:ln w="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68-4A3F-916B-C59372120D00}"/>
              </c:ext>
            </c:extLst>
          </c:dPt>
          <c:dLbls>
            <c:dLbl>
              <c:idx val="0"/>
              <c:layout>
                <c:manualLayout>
                  <c:x val="3.0891802556138556E-3"/>
                  <c:y val="4.17039435949602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68-4A3F-916B-C59372120D00}"/>
                </c:ext>
              </c:extLst>
            </c:dLbl>
            <c:dLbl>
              <c:idx val="1"/>
              <c:layout>
                <c:manualLayout>
                  <c:x val="3.0891802556138556E-3"/>
                  <c:y val="-1.853508604220453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68-4A3F-916B-C59372120D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Raleway" panose="020B0503030101060003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68-4A3F-916B-C59372120D0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Raleway SemiBold" panose="020B0703030101060003" pitchFamily="34" charset="-52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Raleway SemiBold" panose="020B0703030101060003" pitchFamily="34" charset="-52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Raleway SemiBold" panose="020B0703030101060003" pitchFamily="34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AC24D-F123-4565-8907-E340F54816A8}" type="datetimeFigureOut">
              <a:rPr lang="en-US" smtClean="0"/>
              <a:t>6/18/24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93152-1C1C-437C-8046-9F0F95FD9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18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673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50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54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8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04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4">
            <a:extLst>
              <a:ext uri="{FF2B5EF4-FFF2-40B4-BE49-F238E27FC236}">
                <a16:creationId xmlns:a16="http://schemas.microsoft.com/office/drawing/2014/main" id="{0558DD23-8CD2-486C-B8FA-82B9DEC90D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6DADC9"/>
              </a:gs>
              <a:gs pos="100000">
                <a:srgbClr val="105879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32592C7-A6DE-40F4-800D-B88165D86468}"/>
              </a:ext>
            </a:extLst>
          </p:cNvPr>
          <p:cNvSpPr txBox="1"/>
          <p:nvPr/>
        </p:nvSpPr>
        <p:spPr>
          <a:xfrm>
            <a:off x="4398418" y="3572664"/>
            <a:ext cx="3395160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Raleway" panose="020B0503030101060003" pitchFamily="34" charset="0"/>
              </a:rPr>
              <a:t>Benefit.by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A479880-5696-4AFE-8C77-FEF05A266DE6}"/>
              </a:ext>
            </a:extLst>
          </p:cNvPr>
          <p:cNvSpPr txBox="1"/>
          <p:nvPr/>
        </p:nvSpPr>
        <p:spPr>
          <a:xfrm>
            <a:off x="4996569" y="4517670"/>
            <a:ext cx="21945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Raleway" panose="020B0503030101060003" pitchFamily="34" charset="0"/>
              </a:rPr>
              <a:t>Финансовый портал</a:t>
            </a:r>
            <a:endParaRPr lang="en-US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73" y="1708701"/>
            <a:ext cx="1823901" cy="182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59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4"/>
          <p:cNvGrpSpPr/>
          <p:nvPr/>
        </p:nvGrpSpPr>
        <p:grpSpPr>
          <a:xfrm>
            <a:off x="7143184" y="667367"/>
            <a:ext cx="4423499" cy="5379265"/>
            <a:chOff x="1677988" y="3703594"/>
            <a:chExt cx="5561012" cy="10489250"/>
          </a:xfrm>
        </p:grpSpPr>
        <p:sp>
          <p:nvSpPr>
            <p:cNvPr id="7" name="Freeform 2"/>
            <p:cNvSpPr/>
            <p:nvPr/>
          </p:nvSpPr>
          <p:spPr>
            <a:xfrm>
              <a:off x="2725738" y="3703594"/>
              <a:ext cx="3465513" cy="1144898"/>
            </a:xfrm>
            <a:custGeom>
              <a:avLst/>
              <a:gdLst>
                <a:gd name="connsiteX0" fmla="*/ 176867 w 4191794"/>
                <a:gd name="connsiteY0" fmla="*/ 0 h 1085850"/>
                <a:gd name="connsiteX1" fmla="*/ 4014927 w 4191794"/>
                <a:gd name="connsiteY1" fmla="*/ 0 h 1085850"/>
                <a:gd name="connsiteX2" fmla="*/ 4191794 w 4191794"/>
                <a:gd name="connsiteY2" fmla="*/ 176867 h 1085850"/>
                <a:gd name="connsiteX3" fmla="*/ 4191794 w 4191794"/>
                <a:gd name="connsiteY3" fmla="*/ 1085850 h 1085850"/>
                <a:gd name="connsiteX4" fmla="*/ 0 w 4191794"/>
                <a:gd name="connsiteY4" fmla="*/ 1085850 h 1085850"/>
                <a:gd name="connsiteX5" fmla="*/ 0 w 4191794"/>
                <a:gd name="connsiteY5" fmla="*/ 176867 h 1085850"/>
                <a:gd name="connsiteX6" fmla="*/ 176867 w 4191794"/>
                <a:gd name="connsiteY6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1794" h="1085850">
                  <a:moveTo>
                    <a:pt x="176867" y="0"/>
                  </a:moveTo>
                  <a:lnTo>
                    <a:pt x="4014927" y="0"/>
                  </a:lnTo>
                  <a:cubicBezTo>
                    <a:pt x="4112608" y="0"/>
                    <a:pt x="4191794" y="79186"/>
                    <a:pt x="4191794" y="176867"/>
                  </a:cubicBezTo>
                  <a:lnTo>
                    <a:pt x="4191794" y="1085850"/>
                  </a:lnTo>
                  <a:lnTo>
                    <a:pt x="0" y="1085850"/>
                  </a:lnTo>
                  <a:lnTo>
                    <a:pt x="0" y="176867"/>
                  </a:lnTo>
                  <a:cubicBezTo>
                    <a:pt x="0" y="79186"/>
                    <a:pt x="79186" y="0"/>
                    <a:pt x="176867" y="0"/>
                  </a:cubicBezTo>
                  <a:close/>
                </a:path>
              </a:pathLst>
            </a:custGeom>
            <a:solidFill>
              <a:srgbClr val="115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1677988" y="4829334"/>
              <a:ext cx="5561012" cy="9363510"/>
            </a:xfrm>
            <a:prstGeom prst="roundRect">
              <a:avLst>
                <a:gd name="adj" fmla="val 5020"/>
              </a:avLst>
            </a:prstGeom>
            <a:solidFill>
              <a:schemeClr val="bg1"/>
            </a:solidFill>
            <a:ln w="63500">
              <a:solidFill>
                <a:srgbClr val="115575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5105" y="3749911"/>
              <a:ext cx="3456146" cy="10802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Боковой баннер</a:t>
              </a:r>
              <a:br>
                <a:rPr lang="ru-RU" b="1" dirty="0">
                  <a:solidFill>
                    <a:schemeClr val="bg1"/>
                  </a:solidFill>
                  <a:latin typeface="Raleway" panose="020B0503030101060003" pitchFamily="34" charset="0"/>
                </a:rPr>
              </a:br>
              <a:r>
                <a:rPr lang="ru-RU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 1-ый экран :</a:t>
              </a:r>
              <a:endParaRPr lang="en-US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7988" y="5298318"/>
              <a:ext cx="5561012" cy="102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Размеры: 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240*400px</a:t>
              </a:r>
              <a:endPara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-52"/>
              </a:endParaRPr>
            </a:p>
          </p:txBody>
        </p:sp>
        <p:cxnSp>
          <p:nvCxnSpPr>
            <p:cNvPr id="17" name="Straight Connector 15"/>
            <p:cNvCxnSpPr/>
            <p:nvPr/>
          </p:nvCxnSpPr>
          <p:spPr>
            <a:xfrm>
              <a:off x="3221405" y="6565293"/>
              <a:ext cx="2743201" cy="0"/>
            </a:xfrm>
            <a:prstGeom prst="line">
              <a:avLst/>
            </a:prstGeom>
            <a:ln>
              <a:solidFill>
                <a:srgbClr val="1155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7336007" y="2238660"/>
            <a:ext cx="4037847" cy="3402048"/>
            <a:chOff x="7336007" y="2238660"/>
            <a:chExt cx="4037847" cy="340204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534" y="5241335"/>
              <a:ext cx="1921795" cy="39937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36007" y="2238660"/>
              <a:ext cx="4037847" cy="12618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Описание: </a:t>
              </a:r>
            </a:p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Рекламный баннер – расположенный в правой части страницы, на первом экране. Виден пользователям при попадании на сайт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 flipV="1">
            <a:off x="6869754" y="3604254"/>
            <a:ext cx="4970352" cy="1968982"/>
            <a:chOff x="6869754" y="4000096"/>
            <a:chExt cx="4970352" cy="177346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869754" y="4000096"/>
              <a:ext cx="4970352" cy="1773463"/>
              <a:chOff x="6966119" y="4030028"/>
              <a:chExt cx="2532526" cy="1773463"/>
            </a:xfrm>
          </p:grpSpPr>
          <p:sp>
            <p:nvSpPr>
              <p:cNvPr id="49" name="Freeform 15"/>
              <p:cNvSpPr>
                <a:spLocks/>
              </p:cNvSpPr>
              <p:nvPr/>
            </p:nvSpPr>
            <p:spPr bwMode="auto">
              <a:xfrm>
                <a:off x="6970462" y="4030028"/>
                <a:ext cx="135485" cy="125063"/>
              </a:xfrm>
              <a:custGeom>
                <a:avLst/>
                <a:gdLst>
                  <a:gd name="T0" fmla="*/ 156 w 156"/>
                  <a:gd name="T1" fmla="*/ 0 h 144"/>
                  <a:gd name="T2" fmla="*/ 156 w 156"/>
                  <a:gd name="T3" fmla="*/ 144 h 144"/>
                  <a:gd name="T4" fmla="*/ 0 w 156"/>
                  <a:gd name="T5" fmla="*/ 73 h 144"/>
                  <a:gd name="T6" fmla="*/ 156 w 156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44">
                    <a:moveTo>
                      <a:pt x="156" y="0"/>
                    </a:moveTo>
                    <a:lnTo>
                      <a:pt x="156" y="144"/>
                    </a:lnTo>
                    <a:lnTo>
                      <a:pt x="0" y="73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0" name="Freeform 16"/>
              <p:cNvSpPr>
                <a:spLocks/>
              </p:cNvSpPr>
              <p:nvPr/>
            </p:nvSpPr>
            <p:spPr bwMode="auto">
              <a:xfrm>
                <a:off x="9362291" y="4079532"/>
                <a:ext cx="136354" cy="118984"/>
              </a:xfrm>
              <a:custGeom>
                <a:avLst/>
                <a:gdLst>
                  <a:gd name="T0" fmla="*/ 157 w 157"/>
                  <a:gd name="T1" fmla="*/ 73 h 137"/>
                  <a:gd name="T2" fmla="*/ 0 w 157"/>
                  <a:gd name="T3" fmla="*/ 0 h 137"/>
                  <a:gd name="T4" fmla="*/ 0 w 157"/>
                  <a:gd name="T5" fmla="*/ 137 h 137"/>
                  <a:gd name="T6" fmla="*/ 157 w 157"/>
                  <a:gd name="T7" fmla="*/ 7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37">
                    <a:moveTo>
                      <a:pt x="157" y="73"/>
                    </a:moveTo>
                    <a:lnTo>
                      <a:pt x="0" y="0"/>
                    </a:lnTo>
                    <a:lnTo>
                      <a:pt x="0" y="137"/>
                    </a:lnTo>
                    <a:lnTo>
                      <a:pt x="157" y="73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6966119" y="4093428"/>
                <a:ext cx="2532526" cy="1710063"/>
              </a:xfrm>
              <a:custGeom>
                <a:avLst/>
                <a:gdLst>
                  <a:gd name="T0" fmla="*/ 2916 w 2916"/>
                  <a:gd name="T1" fmla="*/ 1244 h 1969"/>
                  <a:gd name="T2" fmla="*/ 2916 w 2916"/>
                  <a:gd name="T3" fmla="*/ 1251 h 1969"/>
                  <a:gd name="T4" fmla="*/ 1459 w 2916"/>
                  <a:gd name="T5" fmla="*/ 1969 h 1969"/>
                  <a:gd name="T6" fmla="*/ 0 w 2916"/>
                  <a:gd name="T7" fmla="*/ 1251 h 1969"/>
                  <a:gd name="T8" fmla="*/ 0 w 2916"/>
                  <a:gd name="T9" fmla="*/ 0 h 1969"/>
                  <a:gd name="T10" fmla="*/ 1492 w 2916"/>
                  <a:gd name="T11" fmla="*/ 638 h 1969"/>
                  <a:gd name="T12" fmla="*/ 2916 w 2916"/>
                  <a:gd name="T13" fmla="*/ 1244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6" h="1969">
                    <a:moveTo>
                      <a:pt x="2916" y="1244"/>
                    </a:moveTo>
                    <a:lnTo>
                      <a:pt x="2916" y="1251"/>
                    </a:lnTo>
                    <a:lnTo>
                      <a:pt x="1459" y="1969"/>
                    </a:lnTo>
                    <a:lnTo>
                      <a:pt x="0" y="1251"/>
                    </a:lnTo>
                    <a:lnTo>
                      <a:pt x="0" y="0"/>
                    </a:lnTo>
                    <a:lnTo>
                      <a:pt x="1492" y="638"/>
                    </a:lnTo>
                    <a:lnTo>
                      <a:pt x="2916" y="1244"/>
                    </a:lnTo>
                    <a:close/>
                  </a:path>
                </a:pathLst>
              </a:custGeom>
              <a:solidFill>
                <a:srgbClr val="16719A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2" name="Freeform 18"/>
              <p:cNvSpPr>
                <a:spLocks/>
              </p:cNvSpPr>
              <p:nvPr/>
            </p:nvSpPr>
            <p:spPr bwMode="auto">
              <a:xfrm>
                <a:off x="8261911" y="4138589"/>
                <a:ext cx="1236734" cy="1035244"/>
              </a:xfrm>
              <a:custGeom>
                <a:avLst/>
                <a:gdLst>
                  <a:gd name="T0" fmla="*/ 0 w 1424"/>
                  <a:gd name="T1" fmla="*/ 586 h 1192"/>
                  <a:gd name="T2" fmla="*/ 1424 w 1424"/>
                  <a:gd name="T3" fmla="*/ 1192 h 1192"/>
                  <a:gd name="T4" fmla="*/ 1424 w 1424"/>
                  <a:gd name="T5" fmla="*/ 0 h 1192"/>
                  <a:gd name="T6" fmla="*/ 0 w 1424"/>
                  <a:gd name="T7" fmla="*/ 586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4" h="1192">
                    <a:moveTo>
                      <a:pt x="0" y="586"/>
                    </a:moveTo>
                    <a:lnTo>
                      <a:pt x="1424" y="1192"/>
                    </a:lnTo>
                    <a:lnTo>
                      <a:pt x="1424" y="0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95C4D8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9105924" y="5424224"/>
              <a:ext cx="483119" cy="179505"/>
            </a:xfrm>
            <a:custGeom>
              <a:avLst/>
              <a:gdLst>
                <a:gd name="T0" fmla="*/ 200 w 383"/>
                <a:gd name="T1" fmla="*/ 139 h 142"/>
                <a:gd name="T2" fmla="*/ 370 w 383"/>
                <a:gd name="T3" fmla="*/ 29 h 142"/>
                <a:gd name="T4" fmla="*/ 362 w 383"/>
                <a:gd name="T5" fmla="*/ 0 h 142"/>
                <a:gd name="T6" fmla="*/ 22 w 383"/>
                <a:gd name="T7" fmla="*/ 0 h 142"/>
                <a:gd name="T8" fmla="*/ 13 w 383"/>
                <a:gd name="T9" fmla="*/ 29 h 142"/>
                <a:gd name="T10" fmla="*/ 183 w 383"/>
                <a:gd name="T11" fmla="*/ 139 h 142"/>
                <a:gd name="T12" fmla="*/ 200 w 383"/>
                <a:gd name="T13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142">
                  <a:moveTo>
                    <a:pt x="200" y="139"/>
                  </a:moveTo>
                  <a:cubicBezTo>
                    <a:pt x="370" y="29"/>
                    <a:pt x="370" y="29"/>
                    <a:pt x="370" y="29"/>
                  </a:cubicBezTo>
                  <a:cubicBezTo>
                    <a:pt x="383" y="20"/>
                    <a:pt x="377" y="0"/>
                    <a:pt x="36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0" y="20"/>
                    <a:pt x="13" y="29"/>
                  </a:cubicBezTo>
                  <a:cubicBezTo>
                    <a:pt x="183" y="139"/>
                    <a:pt x="183" y="139"/>
                    <a:pt x="183" y="139"/>
                  </a:cubicBezTo>
                  <a:cubicBezTo>
                    <a:pt x="188" y="142"/>
                    <a:pt x="195" y="142"/>
                    <a:pt x="200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" y="100640"/>
            <a:ext cx="6097607" cy="6675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2" name="Соединительная линия уступом 31"/>
          <p:cNvCxnSpPr>
            <a:endCxn id="9" idx="1"/>
          </p:cNvCxnSpPr>
          <p:nvPr/>
        </p:nvCxnSpPr>
        <p:spPr>
          <a:xfrm flipV="1">
            <a:off x="5106154" y="968119"/>
            <a:ext cx="2877912" cy="639607"/>
          </a:xfrm>
          <a:prstGeom prst="bentConnector3">
            <a:avLst>
              <a:gd name="adj1" fmla="val 50000"/>
            </a:avLst>
          </a:prstGeom>
          <a:ln w="38100" cap="flat" cmpd="sng" algn="ctr">
            <a:solidFill>
              <a:srgbClr val="125A7B"/>
            </a:solidFill>
            <a:prstDash val="sysDash"/>
            <a:round/>
            <a:headEnd type="arrow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F56058-18BF-494C-8EE7-94F88B3F7E2F}"/>
              </a:ext>
            </a:extLst>
          </p:cNvPr>
          <p:cNvSpPr/>
          <p:nvPr/>
        </p:nvSpPr>
        <p:spPr>
          <a:xfrm>
            <a:off x="8671560" y="40568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aleway" panose="020B0503030101060003" pitchFamily="34" charset="-52"/>
              </a:rPr>
              <a:t>  </a:t>
            </a:r>
            <a:r>
              <a:rPr lang="ru-RU" b="1" dirty="0">
                <a:solidFill>
                  <a:schemeClr val="bg1"/>
                </a:solidFill>
                <a:latin typeface="Raleway" panose="020B0503030101060003" pitchFamily="34" charset="-52"/>
              </a:rPr>
              <a:t>Стоимость:</a:t>
            </a:r>
          </a:p>
          <a:p>
            <a:r>
              <a:rPr lang="ru-RU" b="1" dirty="0">
                <a:solidFill>
                  <a:schemeClr val="bg1"/>
                </a:solidFill>
              </a:rPr>
              <a:t>360 </a:t>
            </a:r>
            <a:r>
              <a:rPr lang="en-US" b="1" dirty="0">
                <a:solidFill>
                  <a:schemeClr val="bg1"/>
                </a:solidFill>
              </a:rPr>
              <a:t>BYN</a:t>
            </a:r>
            <a:r>
              <a:rPr lang="ru-RU" b="1" dirty="0">
                <a:solidFill>
                  <a:schemeClr val="bg1"/>
                </a:solidFill>
              </a:rPr>
              <a:t> в сутки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2944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4"/>
          <p:cNvGrpSpPr/>
          <p:nvPr/>
        </p:nvGrpSpPr>
        <p:grpSpPr>
          <a:xfrm>
            <a:off x="7143184" y="667367"/>
            <a:ext cx="4423499" cy="5379265"/>
            <a:chOff x="1677988" y="3703594"/>
            <a:chExt cx="5561012" cy="10489250"/>
          </a:xfrm>
        </p:grpSpPr>
        <p:sp>
          <p:nvSpPr>
            <p:cNvPr id="7" name="Freeform 2"/>
            <p:cNvSpPr/>
            <p:nvPr/>
          </p:nvSpPr>
          <p:spPr>
            <a:xfrm>
              <a:off x="2725738" y="3703594"/>
              <a:ext cx="3465513" cy="1144898"/>
            </a:xfrm>
            <a:custGeom>
              <a:avLst/>
              <a:gdLst>
                <a:gd name="connsiteX0" fmla="*/ 176867 w 4191794"/>
                <a:gd name="connsiteY0" fmla="*/ 0 h 1085850"/>
                <a:gd name="connsiteX1" fmla="*/ 4014927 w 4191794"/>
                <a:gd name="connsiteY1" fmla="*/ 0 h 1085850"/>
                <a:gd name="connsiteX2" fmla="*/ 4191794 w 4191794"/>
                <a:gd name="connsiteY2" fmla="*/ 176867 h 1085850"/>
                <a:gd name="connsiteX3" fmla="*/ 4191794 w 4191794"/>
                <a:gd name="connsiteY3" fmla="*/ 1085850 h 1085850"/>
                <a:gd name="connsiteX4" fmla="*/ 0 w 4191794"/>
                <a:gd name="connsiteY4" fmla="*/ 1085850 h 1085850"/>
                <a:gd name="connsiteX5" fmla="*/ 0 w 4191794"/>
                <a:gd name="connsiteY5" fmla="*/ 176867 h 1085850"/>
                <a:gd name="connsiteX6" fmla="*/ 176867 w 4191794"/>
                <a:gd name="connsiteY6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1794" h="1085850">
                  <a:moveTo>
                    <a:pt x="176867" y="0"/>
                  </a:moveTo>
                  <a:lnTo>
                    <a:pt x="4014927" y="0"/>
                  </a:lnTo>
                  <a:cubicBezTo>
                    <a:pt x="4112608" y="0"/>
                    <a:pt x="4191794" y="79186"/>
                    <a:pt x="4191794" y="176867"/>
                  </a:cubicBezTo>
                  <a:lnTo>
                    <a:pt x="4191794" y="1085850"/>
                  </a:lnTo>
                  <a:lnTo>
                    <a:pt x="0" y="1085850"/>
                  </a:lnTo>
                  <a:lnTo>
                    <a:pt x="0" y="176867"/>
                  </a:lnTo>
                  <a:cubicBezTo>
                    <a:pt x="0" y="79186"/>
                    <a:pt x="79186" y="0"/>
                    <a:pt x="176867" y="0"/>
                  </a:cubicBezTo>
                  <a:close/>
                </a:path>
              </a:pathLst>
            </a:custGeom>
            <a:solidFill>
              <a:srgbClr val="115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1677988" y="4829334"/>
              <a:ext cx="5561012" cy="9363510"/>
            </a:xfrm>
            <a:prstGeom prst="roundRect">
              <a:avLst>
                <a:gd name="adj" fmla="val 5020"/>
              </a:avLst>
            </a:prstGeom>
            <a:solidFill>
              <a:schemeClr val="bg1"/>
            </a:solidFill>
            <a:ln w="63500">
              <a:solidFill>
                <a:srgbClr val="115575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5105" y="3749911"/>
              <a:ext cx="3456146" cy="10802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Боковой баннер</a:t>
              </a:r>
              <a:br>
                <a:rPr lang="ru-RU" b="1" dirty="0">
                  <a:solidFill>
                    <a:schemeClr val="bg1"/>
                  </a:solidFill>
                  <a:latin typeface="Raleway" panose="020B0503030101060003" pitchFamily="34" charset="0"/>
                </a:rPr>
              </a:br>
              <a:r>
                <a:rPr lang="ru-RU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 2-ый экран :</a:t>
              </a:r>
              <a:endParaRPr lang="en-US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7988" y="5298318"/>
              <a:ext cx="5561012" cy="102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Размеры: 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240*400px</a:t>
              </a:r>
              <a:endPara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-52"/>
              </a:endParaRPr>
            </a:p>
          </p:txBody>
        </p:sp>
        <p:cxnSp>
          <p:nvCxnSpPr>
            <p:cNvPr id="17" name="Straight Connector 15"/>
            <p:cNvCxnSpPr/>
            <p:nvPr/>
          </p:nvCxnSpPr>
          <p:spPr>
            <a:xfrm>
              <a:off x="3221405" y="6565293"/>
              <a:ext cx="2743201" cy="0"/>
            </a:xfrm>
            <a:prstGeom prst="line">
              <a:avLst/>
            </a:prstGeom>
            <a:ln>
              <a:solidFill>
                <a:srgbClr val="1155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7336007" y="2238660"/>
            <a:ext cx="4037847" cy="3402048"/>
            <a:chOff x="7336007" y="2238660"/>
            <a:chExt cx="4037847" cy="340204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534" y="5241335"/>
              <a:ext cx="1921795" cy="39937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36007" y="2238660"/>
              <a:ext cx="4037847" cy="12618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Описание: </a:t>
              </a:r>
            </a:p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Рекламный баннер – расположенный в правой части страницы, на втором экране. Виден пользователям при скроллинге страницы сайта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 flipV="1">
            <a:off x="6869754" y="3604254"/>
            <a:ext cx="4970352" cy="1968982"/>
            <a:chOff x="6869754" y="4000096"/>
            <a:chExt cx="4970352" cy="177346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869754" y="4000096"/>
              <a:ext cx="4970352" cy="1773463"/>
              <a:chOff x="6966119" y="4030028"/>
              <a:chExt cx="2532526" cy="1773463"/>
            </a:xfrm>
          </p:grpSpPr>
          <p:sp>
            <p:nvSpPr>
              <p:cNvPr id="49" name="Freeform 15"/>
              <p:cNvSpPr>
                <a:spLocks/>
              </p:cNvSpPr>
              <p:nvPr/>
            </p:nvSpPr>
            <p:spPr bwMode="auto">
              <a:xfrm>
                <a:off x="6970462" y="4030028"/>
                <a:ext cx="135485" cy="125063"/>
              </a:xfrm>
              <a:custGeom>
                <a:avLst/>
                <a:gdLst>
                  <a:gd name="T0" fmla="*/ 156 w 156"/>
                  <a:gd name="T1" fmla="*/ 0 h 144"/>
                  <a:gd name="T2" fmla="*/ 156 w 156"/>
                  <a:gd name="T3" fmla="*/ 144 h 144"/>
                  <a:gd name="T4" fmla="*/ 0 w 156"/>
                  <a:gd name="T5" fmla="*/ 73 h 144"/>
                  <a:gd name="T6" fmla="*/ 156 w 156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44">
                    <a:moveTo>
                      <a:pt x="156" y="0"/>
                    </a:moveTo>
                    <a:lnTo>
                      <a:pt x="156" y="144"/>
                    </a:lnTo>
                    <a:lnTo>
                      <a:pt x="0" y="73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0" name="Freeform 16"/>
              <p:cNvSpPr>
                <a:spLocks/>
              </p:cNvSpPr>
              <p:nvPr/>
            </p:nvSpPr>
            <p:spPr bwMode="auto">
              <a:xfrm>
                <a:off x="9362291" y="4079532"/>
                <a:ext cx="136354" cy="118984"/>
              </a:xfrm>
              <a:custGeom>
                <a:avLst/>
                <a:gdLst>
                  <a:gd name="T0" fmla="*/ 157 w 157"/>
                  <a:gd name="T1" fmla="*/ 73 h 137"/>
                  <a:gd name="T2" fmla="*/ 0 w 157"/>
                  <a:gd name="T3" fmla="*/ 0 h 137"/>
                  <a:gd name="T4" fmla="*/ 0 w 157"/>
                  <a:gd name="T5" fmla="*/ 137 h 137"/>
                  <a:gd name="T6" fmla="*/ 157 w 157"/>
                  <a:gd name="T7" fmla="*/ 7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37">
                    <a:moveTo>
                      <a:pt x="157" y="73"/>
                    </a:moveTo>
                    <a:lnTo>
                      <a:pt x="0" y="0"/>
                    </a:lnTo>
                    <a:lnTo>
                      <a:pt x="0" y="137"/>
                    </a:lnTo>
                    <a:lnTo>
                      <a:pt x="157" y="73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6966119" y="4093428"/>
                <a:ext cx="2532526" cy="1710063"/>
              </a:xfrm>
              <a:custGeom>
                <a:avLst/>
                <a:gdLst>
                  <a:gd name="T0" fmla="*/ 2916 w 2916"/>
                  <a:gd name="T1" fmla="*/ 1244 h 1969"/>
                  <a:gd name="T2" fmla="*/ 2916 w 2916"/>
                  <a:gd name="T3" fmla="*/ 1251 h 1969"/>
                  <a:gd name="T4" fmla="*/ 1459 w 2916"/>
                  <a:gd name="T5" fmla="*/ 1969 h 1969"/>
                  <a:gd name="T6" fmla="*/ 0 w 2916"/>
                  <a:gd name="T7" fmla="*/ 1251 h 1969"/>
                  <a:gd name="T8" fmla="*/ 0 w 2916"/>
                  <a:gd name="T9" fmla="*/ 0 h 1969"/>
                  <a:gd name="T10" fmla="*/ 1492 w 2916"/>
                  <a:gd name="T11" fmla="*/ 638 h 1969"/>
                  <a:gd name="T12" fmla="*/ 2916 w 2916"/>
                  <a:gd name="T13" fmla="*/ 1244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6" h="1969">
                    <a:moveTo>
                      <a:pt x="2916" y="1244"/>
                    </a:moveTo>
                    <a:lnTo>
                      <a:pt x="2916" y="1251"/>
                    </a:lnTo>
                    <a:lnTo>
                      <a:pt x="1459" y="1969"/>
                    </a:lnTo>
                    <a:lnTo>
                      <a:pt x="0" y="1251"/>
                    </a:lnTo>
                    <a:lnTo>
                      <a:pt x="0" y="0"/>
                    </a:lnTo>
                    <a:lnTo>
                      <a:pt x="1492" y="638"/>
                    </a:lnTo>
                    <a:lnTo>
                      <a:pt x="2916" y="1244"/>
                    </a:lnTo>
                    <a:close/>
                  </a:path>
                </a:pathLst>
              </a:custGeom>
              <a:solidFill>
                <a:srgbClr val="16719A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2" name="Freeform 18"/>
              <p:cNvSpPr>
                <a:spLocks/>
              </p:cNvSpPr>
              <p:nvPr/>
            </p:nvSpPr>
            <p:spPr bwMode="auto">
              <a:xfrm>
                <a:off x="8261911" y="4138589"/>
                <a:ext cx="1236734" cy="1035244"/>
              </a:xfrm>
              <a:custGeom>
                <a:avLst/>
                <a:gdLst>
                  <a:gd name="T0" fmla="*/ 0 w 1424"/>
                  <a:gd name="T1" fmla="*/ 586 h 1192"/>
                  <a:gd name="T2" fmla="*/ 1424 w 1424"/>
                  <a:gd name="T3" fmla="*/ 1192 h 1192"/>
                  <a:gd name="T4" fmla="*/ 1424 w 1424"/>
                  <a:gd name="T5" fmla="*/ 0 h 1192"/>
                  <a:gd name="T6" fmla="*/ 0 w 1424"/>
                  <a:gd name="T7" fmla="*/ 586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4" h="1192">
                    <a:moveTo>
                      <a:pt x="0" y="586"/>
                    </a:moveTo>
                    <a:lnTo>
                      <a:pt x="1424" y="1192"/>
                    </a:lnTo>
                    <a:lnTo>
                      <a:pt x="1424" y="0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95C4D8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9105924" y="5424224"/>
              <a:ext cx="483119" cy="179505"/>
            </a:xfrm>
            <a:custGeom>
              <a:avLst/>
              <a:gdLst>
                <a:gd name="T0" fmla="*/ 200 w 383"/>
                <a:gd name="T1" fmla="*/ 139 h 142"/>
                <a:gd name="T2" fmla="*/ 370 w 383"/>
                <a:gd name="T3" fmla="*/ 29 h 142"/>
                <a:gd name="T4" fmla="*/ 362 w 383"/>
                <a:gd name="T5" fmla="*/ 0 h 142"/>
                <a:gd name="T6" fmla="*/ 22 w 383"/>
                <a:gd name="T7" fmla="*/ 0 h 142"/>
                <a:gd name="T8" fmla="*/ 13 w 383"/>
                <a:gd name="T9" fmla="*/ 29 h 142"/>
                <a:gd name="T10" fmla="*/ 183 w 383"/>
                <a:gd name="T11" fmla="*/ 139 h 142"/>
                <a:gd name="T12" fmla="*/ 200 w 383"/>
                <a:gd name="T13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142">
                  <a:moveTo>
                    <a:pt x="200" y="139"/>
                  </a:moveTo>
                  <a:cubicBezTo>
                    <a:pt x="370" y="29"/>
                    <a:pt x="370" y="29"/>
                    <a:pt x="370" y="29"/>
                  </a:cubicBezTo>
                  <a:cubicBezTo>
                    <a:pt x="383" y="20"/>
                    <a:pt x="377" y="0"/>
                    <a:pt x="36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0" y="20"/>
                    <a:pt x="13" y="29"/>
                  </a:cubicBezTo>
                  <a:cubicBezTo>
                    <a:pt x="183" y="139"/>
                    <a:pt x="183" y="139"/>
                    <a:pt x="183" y="139"/>
                  </a:cubicBezTo>
                  <a:cubicBezTo>
                    <a:pt x="188" y="142"/>
                    <a:pt x="195" y="142"/>
                    <a:pt x="200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3625" y="100640"/>
            <a:ext cx="7910441" cy="6684040"/>
            <a:chOff x="73625" y="100640"/>
            <a:chExt cx="7910441" cy="668404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25" y="100640"/>
              <a:ext cx="6105058" cy="66840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2" name="Соединительная линия уступом 31"/>
            <p:cNvCxnSpPr>
              <a:endCxn id="9" idx="1"/>
            </p:cNvCxnSpPr>
            <p:nvPr/>
          </p:nvCxnSpPr>
          <p:spPr>
            <a:xfrm flipV="1">
              <a:off x="5183941" y="968119"/>
              <a:ext cx="2800125" cy="4669500"/>
            </a:xfrm>
            <a:prstGeom prst="bentConnector3">
              <a:avLst>
                <a:gd name="adj1" fmla="val 48060"/>
              </a:avLst>
            </a:prstGeom>
            <a:ln w="38100" cap="flat" cmpd="sng" algn="ctr">
              <a:solidFill>
                <a:srgbClr val="125A7B"/>
              </a:solidFill>
              <a:prstDash val="sysDash"/>
              <a:round/>
              <a:headEnd type="arrow" w="med" len="med"/>
              <a:tailEnd type="arrow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6D5FB6-9718-8B47-B83D-5AB066A134BC}"/>
              </a:ext>
            </a:extLst>
          </p:cNvPr>
          <p:cNvSpPr/>
          <p:nvPr/>
        </p:nvSpPr>
        <p:spPr>
          <a:xfrm>
            <a:off x="8689848" y="40568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aleway" panose="020B0503030101060003" pitchFamily="34" charset="-52"/>
              </a:rPr>
              <a:t>   </a:t>
            </a:r>
            <a:r>
              <a:rPr lang="ru-RU" b="1" dirty="0">
                <a:solidFill>
                  <a:schemeClr val="bg1"/>
                </a:solidFill>
                <a:latin typeface="Raleway" panose="020B0503030101060003" pitchFamily="34" charset="-52"/>
              </a:rPr>
              <a:t>Стоимость:</a:t>
            </a:r>
          </a:p>
          <a:p>
            <a:r>
              <a:rPr lang="ru-RU" b="1" dirty="0">
                <a:solidFill>
                  <a:schemeClr val="bg1"/>
                </a:solidFill>
              </a:rPr>
              <a:t> 180 </a:t>
            </a:r>
            <a:r>
              <a:rPr lang="en-US" b="1" dirty="0">
                <a:solidFill>
                  <a:schemeClr val="bg1"/>
                </a:solidFill>
              </a:rPr>
              <a:t>BYN</a:t>
            </a:r>
            <a:r>
              <a:rPr lang="ru-RU" b="1" dirty="0">
                <a:solidFill>
                  <a:schemeClr val="bg1"/>
                </a:solidFill>
              </a:rPr>
              <a:t> в сутки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0052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" y="75321"/>
            <a:ext cx="6189237" cy="6701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24"/>
          <p:cNvGrpSpPr/>
          <p:nvPr/>
        </p:nvGrpSpPr>
        <p:grpSpPr>
          <a:xfrm>
            <a:off x="7143184" y="667367"/>
            <a:ext cx="4423499" cy="5381847"/>
            <a:chOff x="1677988" y="3698559"/>
            <a:chExt cx="5561012" cy="10494285"/>
          </a:xfrm>
        </p:grpSpPr>
        <p:sp>
          <p:nvSpPr>
            <p:cNvPr id="7" name="Freeform 2"/>
            <p:cNvSpPr/>
            <p:nvPr/>
          </p:nvSpPr>
          <p:spPr>
            <a:xfrm>
              <a:off x="2725738" y="3698559"/>
              <a:ext cx="3465513" cy="1149933"/>
            </a:xfrm>
            <a:custGeom>
              <a:avLst/>
              <a:gdLst>
                <a:gd name="connsiteX0" fmla="*/ 176867 w 4191794"/>
                <a:gd name="connsiteY0" fmla="*/ 0 h 1085850"/>
                <a:gd name="connsiteX1" fmla="*/ 4014927 w 4191794"/>
                <a:gd name="connsiteY1" fmla="*/ 0 h 1085850"/>
                <a:gd name="connsiteX2" fmla="*/ 4191794 w 4191794"/>
                <a:gd name="connsiteY2" fmla="*/ 176867 h 1085850"/>
                <a:gd name="connsiteX3" fmla="*/ 4191794 w 4191794"/>
                <a:gd name="connsiteY3" fmla="*/ 1085850 h 1085850"/>
                <a:gd name="connsiteX4" fmla="*/ 0 w 4191794"/>
                <a:gd name="connsiteY4" fmla="*/ 1085850 h 1085850"/>
                <a:gd name="connsiteX5" fmla="*/ 0 w 4191794"/>
                <a:gd name="connsiteY5" fmla="*/ 176867 h 1085850"/>
                <a:gd name="connsiteX6" fmla="*/ 176867 w 4191794"/>
                <a:gd name="connsiteY6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1794" h="1085850">
                  <a:moveTo>
                    <a:pt x="176867" y="0"/>
                  </a:moveTo>
                  <a:lnTo>
                    <a:pt x="4014927" y="0"/>
                  </a:lnTo>
                  <a:cubicBezTo>
                    <a:pt x="4112608" y="0"/>
                    <a:pt x="4191794" y="79186"/>
                    <a:pt x="4191794" y="176867"/>
                  </a:cubicBezTo>
                  <a:lnTo>
                    <a:pt x="4191794" y="1085850"/>
                  </a:lnTo>
                  <a:lnTo>
                    <a:pt x="0" y="1085850"/>
                  </a:lnTo>
                  <a:lnTo>
                    <a:pt x="0" y="176867"/>
                  </a:lnTo>
                  <a:cubicBezTo>
                    <a:pt x="0" y="79186"/>
                    <a:pt x="79186" y="0"/>
                    <a:pt x="176867" y="0"/>
                  </a:cubicBezTo>
                  <a:close/>
                </a:path>
              </a:pathLst>
            </a:custGeom>
            <a:solidFill>
              <a:srgbClr val="115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1677988" y="4829334"/>
              <a:ext cx="5561012" cy="9363510"/>
            </a:xfrm>
            <a:prstGeom prst="roundRect">
              <a:avLst>
                <a:gd name="adj" fmla="val 5020"/>
              </a:avLst>
            </a:prstGeom>
            <a:solidFill>
              <a:schemeClr val="bg1"/>
            </a:solidFill>
            <a:ln w="63500">
              <a:solidFill>
                <a:srgbClr val="115575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09217" y="3742897"/>
              <a:ext cx="3482032" cy="10802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Баннер в таблице курсов :</a:t>
              </a:r>
              <a:endParaRPr lang="en-US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7988" y="5298318"/>
              <a:ext cx="5561012" cy="102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Размеры: 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935*55px</a:t>
              </a:r>
              <a:endPara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-52"/>
              </a:endParaRPr>
            </a:p>
          </p:txBody>
        </p:sp>
        <p:cxnSp>
          <p:nvCxnSpPr>
            <p:cNvPr id="17" name="Straight Connector 15"/>
            <p:cNvCxnSpPr/>
            <p:nvPr/>
          </p:nvCxnSpPr>
          <p:spPr>
            <a:xfrm>
              <a:off x="3221405" y="6565293"/>
              <a:ext cx="2743201" cy="0"/>
            </a:xfrm>
            <a:prstGeom prst="line">
              <a:avLst/>
            </a:prstGeom>
            <a:ln>
              <a:solidFill>
                <a:srgbClr val="1155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Соединительная линия уступом 31"/>
          <p:cNvCxnSpPr>
            <a:endCxn id="9" idx="1"/>
          </p:cNvCxnSpPr>
          <p:nvPr/>
        </p:nvCxnSpPr>
        <p:spPr>
          <a:xfrm flipV="1">
            <a:off x="4372824" y="967104"/>
            <a:ext cx="3590650" cy="1676508"/>
          </a:xfrm>
          <a:prstGeom prst="bentConnector3">
            <a:avLst>
              <a:gd name="adj1" fmla="val 50000"/>
            </a:avLst>
          </a:prstGeom>
          <a:ln w="38100" cap="flat" cmpd="sng" algn="ctr">
            <a:solidFill>
              <a:srgbClr val="125A7B"/>
            </a:solidFill>
            <a:prstDash val="sys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7143185" y="2241242"/>
            <a:ext cx="4416048" cy="3356783"/>
            <a:chOff x="7143185" y="2241242"/>
            <a:chExt cx="4416048" cy="335678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534" y="5198652"/>
              <a:ext cx="1921795" cy="39937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143185" y="2241242"/>
              <a:ext cx="4416048" cy="15081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Описание: </a:t>
              </a:r>
            </a:p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Баннер расположен в таблице с курсами банков, обеспечивает широкий охват аудитории, ежедневно интересующейся динамикой курса валют и осуществляющей операции покупки/продажи валюты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 flipV="1">
            <a:off x="6869754" y="3802358"/>
            <a:ext cx="4970352" cy="1773463"/>
            <a:chOff x="6869754" y="4000096"/>
            <a:chExt cx="4970352" cy="177346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869754" y="4000096"/>
              <a:ext cx="4970352" cy="1773463"/>
              <a:chOff x="6966119" y="4030028"/>
              <a:chExt cx="2532526" cy="1773463"/>
            </a:xfrm>
          </p:grpSpPr>
          <p:sp>
            <p:nvSpPr>
              <p:cNvPr id="49" name="Freeform 15"/>
              <p:cNvSpPr>
                <a:spLocks/>
              </p:cNvSpPr>
              <p:nvPr/>
            </p:nvSpPr>
            <p:spPr bwMode="auto">
              <a:xfrm>
                <a:off x="6970462" y="4030028"/>
                <a:ext cx="135485" cy="125063"/>
              </a:xfrm>
              <a:custGeom>
                <a:avLst/>
                <a:gdLst>
                  <a:gd name="T0" fmla="*/ 156 w 156"/>
                  <a:gd name="T1" fmla="*/ 0 h 144"/>
                  <a:gd name="T2" fmla="*/ 156 w 156"/>
                  <a:gd name="T3" fmla="*/ 144 h 144"/>
                  <a:gd name="T4" fmla="*/ 0 w 156"/>
                  <a:gd name="T5" fmla="*/ 73 h 144"/>
                  <a:gd name="T6" fmla="*/ 156 w 156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44">
                    <a:moveTo>
                      <a:pt x="156" y="0"/>
                    </a:moveTo>
                    <a:lnTo>
                      <a:pt x="156" y="144"/>
                    </a:lnTo>
                    <a:lnTo>
                      <a:pt x="0" y="73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0" name="Freeform 16"/>
              <p:cNvSpPr>
                <a:spLocks/>
              </p:cNvSpPr>
              <p:nvPr/>
            </p:nvSpPr>
            <p:spPr bwMode="auto">
              <a:xfrm>
                <a:off x="9362291" y="4079532"/>
                <a:ext cx="136354" cy="118984"/>
              </a:xfrm>
              <a:custGeom>
                <a:avLst/>
                <a:gdLst>
                  <a:gd name="T0" fmla="*/ 157 w 157"/>
                  <a:gd name="T1" fmla="*/ 73 h 137"/>
                  <a:gd name="T2" fmla="*/ 0 w 157"/>
                  <a:gd name="T3" fmla="*/ 0 h 137"/>
                  <a:gd name="T4" fmla="*/ 0 w 157"/>
                  <a:gd name="T5" fmla="*/ 137 h 137"/>
                  <a:gd name="T6" fmla="*/ 157 w 157"/>
                  <a:gd name="T7" fmla="*/ 7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37">
                    <a:moveTo>
                      <a:pt x="157" y="73"/>
                    </a:moveTo>
                    <a:lnTo>
                      <a:pt x="0" y="0"/>
                    </a:lnTo>
                    <a:lnTo>
                      <a:pt x="0" y="137"/>
                    </a:lnTo>
                    <a:lnTo>
                      <a:pt x="157" y="73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6966119" y="4093428"/>
                <a:ext cx="2532526" cy="1710063"/>
              </a:xfrm>
              <a:custGeom>
                <a:avLst/>
                <a:gdLst>
                  <a:gd name="T0" fmla="*/ 2916 w 2916"/>
                  <a:gd name="T1" fmla="*/ 1244 h 1969"/>
                  <a:gd name="T2" fmla="*/ 2916 w 2916"/>
                  <a:gd name="T3" fmla="*/ 1251 h 1969"/>
                  <a:gd name="T4" fmla="*/ 1459 w 2916"/>
                  <a:gd name="T5" fmla="*/ 1969 h 1969"/>
                  <a:gd name="T6" fmla="*/ 0 w 2916"/>
                  <a:gd name="T7" fmla="*/ 1251 h 1969"/>
                  <a:gd name="T8" fmla="*/ 0 w 2916"/>
                  <a:gd name="T9" fmla="*/ 0 h 1969"/>
                  <a:gd name="T10" fmla="*/ 1492 w 2916"/>
                  <a:gd name="T11" fmla="*/ 638 h 1969"/>
                  <a:gd name="T12" fmla="*/ 2916 w 2916"/>
                  <a:gd name="T13" fmla="*/ 1244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6" h="1969">
                    <a:moveTo>
                      <a:pt x="2916" y="1244"/>
                    </a:moveTo>
                    <a:lnTo>
                      <a:pt x="2916" y="1251"/>
                    </a:lnTo>
                    <a:lnTo>
                      <a:pt x="1459" y="1969"/>
                    </a:lnTo>
                    <a:lnTo>
                      <a:pt x="0" y="1251"/>
                    </a:lnTo>
                    <a:lnTo>
                      <a:pt x="0" y="0"/>
                    </a:lnTo>
                    <a:lnTo>
                      <a:pt x="1492" y="638"/>
                    </a:lnTo>
                    <a:lnTo>
                      <a:pt x="2916" y="1244"/>
                    </a:lnTo>
                    <a:close/>
                  </a:path>
                </a:pathLst>
              </a:custGeom>
              <a:solidFill>
                <a:srgbClr val="16719A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2" name="Freeform 18"/>
              <p:cNvSpPr>
                <a:spLocks/>
              </p:cNvSpPr>
              <p:nvPr/>
            </p:nvSpPr>
            <p:spPr bwMode="auto">
              <a:xfrm>
                <a:off x="8261911" y="4138589"/>
                <a:ext cx="1236734" cy="1035244"/>
              </a:xfrm>
              <a:custGeom>
                <a:avLst/>
                <a:gdLst>
                  <a:gd name="T0" fmla="*/ 0 w 1424"/>
                  <a:gd name="T1" fmla="*/ 586 h 1192"/>
                  <a:gd name="T2" fmla="*/ 1424 w 1424"/>
                  <a:gd name="T3" fmla="*/ 1192 h 1192"/>
                  <a:gd name="T4" fmla="*/ 1424 w 1424"/>
                  <a:gd name="T5" fmla="*/ 0 h 1192"/>
                  <a:gd name="T6" fmla="*/ 0 w 1424"/>
                  <a:gd name="T7" fmla="*/ 586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4" h="1192">
                    <a:moveTo>
                      <a:pt x="0" y="586"/>
                    </a:moveTo>
                    <a:lnTo>
                      <a:pt x="1424" y="1192"/>
                    </a:lnTo>
                    <a:lnTo>
                      <a:pt x="1424" y="0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95C4D8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9105924" y="5424224"/>
              <a:ext cx="483119" cy="179505"/>
            </a:xfrm>
            <a:custGeom>
              <a:avLst/>
              <a:gdLst>
                <a:gd name="T0" fmla="*/ 200 w 383"/>
                <a:gd name="T1" fmla="*/ 139 h 142"/>
                <a:gd name="T2" fmla="*/ 370 w 383"/>
                <a:gd name="T3" fmla="*/ 29 h 142"/>
                <a:gd name="T4" fmla="*/ 362 w 383"/>
                <a:gd name="T5" fmla="*/ 0 h 142"/>
                <a:gd name="T6" fmla="*/ 22 w 383"/>
                <a:gd name="T7" fmla="*/ 0 h 142"/>
                <a:gd name="T8" fmla="*/ 13 w 383"/>
                <a:gd name="T9" fmla="*/ 29 h 142"/>
                <a:gd name="T10" fmla="*/ 183 w 383"/>
                <a:gd name="T11" fmla="*/ 139 h 142"/>
                <a:gd name="T12" fmla="*/ 200 w 383"/>
                <a:gd name="T13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142">
                  <a:moveTo>
                    <a:pt x="200" y="139"/>
                  </a:moveTo>
                  <a:cubicBezTo>
                    <a:pt x="370" y="29"/>
                    <a:pt x="370" y="29"/>
                    <a:pt x="370" y="29"/>
                  </a:cubicBezTo>
                  <a:cubicBezTo>
                    <a:pt x="383" y="20"/>
                    <a:pt x="377" y="0"/>
                    <a:pt x="36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0" y="20"/>
                    <a:pt x="13" y="29"/>
                  </a:cubicBezTo>
                  <a:cubicBezTo>
                    <a:pt x="183" y="139"/>
                    <a:pt x="183" y="139"/>
                    <a:pt x="183" y="139"/>
                  </a:cubicBezTo>
                  <a:cubicBezTo>
                    <a:pt x="188" y="142"/>
                    <a:pt x="195" y="142"/>
                    <a:pt x="200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F2C5C2-2089-7E4B-8C9A-B582C34C0EE8}"/>
              </a:ext>
            </a:extLst>
          </p:cNvPr>
          <p:cNvSpPr/>
          <p:nvPr/>
        </p:nvSpPr>
        <p:spPr>
          <a:xfrm>
            <a:off x="7821168" y="42945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aleway" panose="020B0503030101060003" pitchFamily="34" charset="-52"/>
              </a:rPr>
              <a:t>               </a:t>
            </a:r>
            <a:r>
              <a:rPr lang="ru-RU" b="1" dirty="0">
                <a:solidFill>
                  <a:schemeClr val="bg1"/>
                </a:solidFill>
                <a:latin typeface="Raleway" panose="020B0503030101060003" pitchFamily="34" charset="-52"/>
              </a:rPr>
              <a:t>Стоимость:</a:t>
            </a:r>
          </a:p>
          <a:p>
            <a:r>
              <a:rPr lang="ru-RU" b="1" dirty="0">
                <a:solidFill>
                  <a:schemeClr val="bg1"/>
                </a:solidFill>
              </a:rPr>
              <a:t>                  900 </a:t>
            </a:r>
            <a:r>
              <a:rPr lang="en-US" b="1" dirty="0">
                <a:solidFill>
                  <a:schemeClr val="bg1"/>
                </a:solidFill>
              </a:rPr>
              <a:t>BYN</a:t>
            </a:r>
            <a:r>
              <a:rPr lang="ru-RU" b="1" dirty="0">
                <a:solidFill>
                  <a:schemeClr val="bg1"/>
                </a:solidFill>
              </a:rPr>
              <a:t> в месяц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3824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613646"/>
            <a:ext cx="12192000" cy="3630707"/>
            <a:chOff x="0" y="1613646"/>
            <a:chExt cx="12192000" cy="3630707"/>
          </a:xfrm>
        </p:grpSpPr>
        <p:sp>
          <p:nvSpPr>
            <p:cNvPr id="66" name="Rectangle 4">
              <a:extLst>
                <a:ext uri="{FF2B5EF4-FFF2-40B4-BE49-F238E27FC236}">
                  <a16:creationId xmlns:a16="http://schemas.microsoft.com/office/drawing/2014/main" id="{0558DD23-8CD2-486C-B8FA-82B9DEC90DE6}"/>
                </a:ext>
              </a:extLst>
            </p:cNvPr>
            <p:cNvSpPr/>
            <p:nvPr/>
          </p:nvSpPr>
          <p:spPr>
            <a:xfrm>
              <a:off x="0" y="1613646"/>
              <a:ext cx="12192000" cy="3630707"/>
            </a:xfrm>
            <a:prstGeom prst="rect">
              <a:avLst/>
            </a:prstGeom>
            <a:gradFill flip="none" rotWithShape="1">
              <a:gsLst>
                <a:gs pos="0">
                  <a:srgbClr val="6DADC9"/>
                </a:gs>
                <a:gs pos="100000">
                  <a:srgbClr val="105879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32592C7-A6DE-40F4-800D-B88165D86468}"/>
                </a:ext>
              </a:extLst>
            </p:cNvPr>
            <p:cNvSpPr txBox="1"/>
            <p:nvPr/>
          </p:nvSpPr>
          <p:spPr>
            <a:xfrm>
              <a:off x="638175" y="3013501"/>
              <a:ext cx="11258549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5400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Мобильные форматы</a:t>
              </a:r>
              <a:endParaRPr lang="en-US" sz="5400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3013501"/>
              <a:ext cx="933451" cy="933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2033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4"/>
          <p:cNvGrpSpPr/>
          <p:nvPr/>
        </p:nvGrpSpPr>
        <p:grpSpPr>
          <a:xfrm>
            <a:off x="1077362" y="788598"/>
            <a:ext cx="4423499" cy="5258034"/>
            <a:chOff x="1677988" y="3939987"/>
            <a:chExt cx="5561012" cy="10252857"/>
          </a:xfrm>
        </p:grpSpPr>
        <p:sp>
          <p:nvSpPr>
            <p:cNvPr id="7" name="Freeform 2"/>
            <p:cNvSpPr/>
            <p:nvPr/>
          </p:nvSpPr>
          <p:spPr>
            <a:xfrm>
              <a:off x="2725738" y="3939987"/>
              <a:ext cx="3465512" cy="908505"/>
            </a:xfrm>
            <a:custGeom>
              <a:avLst/>
              <a:gdLst>
                <a:gd name="connsiteX0" fmla="*/ 176867 w 4191794"/>
                <a:gd name="connsiteY0" fmla="*/ 0 h 1085850"/>
                <a:gd name="connsiteX1" fmla="*/ 4014927 w 4191794"/>
                <a:gd name="connsiteY1" fmla="*/ 0 h 1085850"/>
                <a:gd name="connsiteX2" fmla="*/ 4191794 w 4191794"/>
                <a:gd name="connsiteY2" fmla="*/ 176867 h 1085850"/>
                <a:gd name="connsiteX3" fmla="*/ 4191794 w 4191794"/>
                <a:gd name="connsiteY3" fmla="*/ 1085850 h 1085850"/>
                <a:gd name="connsiteX4" fmla="*/ 0 w 4191794"/>
                <a:gd name="connsiteY4" fmla="*/ 1085850 h 1085850"/>
                <a:gd name="connsiteX5" fmla="*/ 0 w 4191794"/>
                <a:gd name="connsiteY5" fmla="*/ 176867 h 1085850"/>
                <a:gd name="connsiteX6" fmla="*/ 176867 w 4191794"/>
                <a:gd name="connsiteY6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1794" h="1085850">
                  <a:moveTo>
                    <a:pt x="176867" y="0"/>
                  </a:moveTo>
                  <a:lnTo>
                    <a:pt x="4014927" y="0"/>
                  </a:lnTo>
                  <a:cubicBezTo>
                    <a:pt x="4112608" y="0"/>
                    <a:pt x="4191794" y="79186"/>
                    <a:pt x="4191794" y="176867"/>
                  </a:cubicBezTo>
                  <a:lnTo>
                    <a:pt x="4191794" y="1085850"/>
                  </a:lnTo>
                  <a:lnTo>
                    <a:pt x="0" y="1085850"/>
                  </a:lnTo>
                  <a:lnTo>
                    <a:pt x="0" y="176867"/>
                  </a:lnTo>
                  <a:cubicBezTo>
                    <a:pt x="0" y="79186"/>
                    <a:pt x="79186" y="0"/>
                    <a:pt x="176867" y="0"/>
                  </a:cubicBezTo>
                  <a:close/>
                </a:path>
              </a:pathLst>
            </a:custGeom>
            <a:solidFill>
              <a:srgbClr val="115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1677988" y="4829334"/>
              <a:ext cx="5561012" cy="9363510"/>
            </a:xfrm>
            <a:prstGeom prst="roundRect">
              <a:avLst>
                <a:gd name="adj" fmla="val 5020"/>
              </a:avLst>
            </a:prstGeom>
            <a:solidFill>
              <a:schemeClr val="bg1"/>
            </a:solidFill>
            <a:ln w="63500">
              <a:solidFill>
                <a:srgbClr val="115575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5105" y="4152550"/>
              <a:ext cx="3456146" cy="5401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Full screen Mobile :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7988" y="5298318"/>
              <a:ext cx="5561012" cy="102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Размеры: 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305*460px</a:t>
              </a:r>
            </a:p>
          </p:txBody>
        </p:sp>
        <p:cxnSp>
          <p:nvCxnSpPr>
            <p:cNvPr id="17" name="Straight Connector 15"/>
            <p:cNvCxnSpPr/>
            <p:nvPr/>
          </p:nvCxnSpPr>
          <p:spPr>
            <a:xfrm>
              <a:off x="3221405" y="6565293"/>
              <a:ext cx="2743201" cy="0"/>
            </a:xfrm>
            <a:prstGeom prst="line">
              <a:avLst/>
            </a:prstGeom>
            <a:ln>
              <a:solidFill>
                <a:srgbClr val="1155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712" y="5188170"/>
            <a:ext cx="1921795" cy="39937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70185" y="2238660"/>
            <a:ext cx="403784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115575"/>
                </a:solidFill>
                <a:latin typeface="Raleway" panose="020B0503030101060003" pitchFamily="34" charset="-52"/>
              </a:rPr>
              <a:t>Описание: </a:t>
            </a:r>
          </a:p>
          <a:p>
            <a:pPr algn="ctr"/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-52"/>
              </a:rPr>
              <a:t>Баннер, показывается пользователю при попадании на сайт, тем самым обеспечивая широкий охват аудитории</a:t>
            </a: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803932" y="3324402"/>
            <a:ext cx="4970352" cy="2248835"/>
            <a:chOff x="6869754" y="4000096"/>
            <a:chExt cx="4970352" cy="177346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869754" y="4000096"/>
              <a:ext cx="4970352" cy="1773463"/>
              <a:chOff x="6966119" y="4030028"/>
              <a:chExt cx="2532526" cy="1773463"/>
            </a:xfrm>
          </p:grpSpPr>
          <p:sp>
            <p:nvSpPr>
              <p:cNvPr id="49" name="Freeform 15"/>
              <p:cNvSpPr>
                <a:spLocks/>
              </p:cNvSpPr>
              <p:nvPr/>
            </p:nvSpPr>
            <p:spPr bwMode="auto">
              <a:xfrm>
                <a:off x="6970462" y="4030028"/>
                <a:ext cx="135485" cy="125063"/>
              </a:xfrm>
              <a:custGeom>
                <a:avLst/>
                <a:gdLst>
                  <a:gd name="T0" fmla="*/ 156 w 156"/>
                  <a:gd name="T1" fmla="*/ 0 h 144"/>
                  <a:gd name="T2" fmla="*/ 156 w 156"/>
                  <a:gd name="T3" fmla="*/ 144 h 144"/>
                  <a:gd name="T4" fmla="*/ 0 w 156"/>
                  <a:gd name="T5" fmla="*/ 73 h 144"/>
                  <a:gd name="T6" fmla="*/ 156 w 156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44">
                    <a:moveTo>
                      <a:pt x="156" y="0"/>
                    </a:moveTo>
                    <a:lnTo>
                      <a:pt x="156" y="144"/>
                    </a:lnTo>
                    <a:lnTo>
                      <a:pt x="0" y="73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0" name="Freeform 16"/>
              <p:cNvSpPr>
                <a:spLocks/>
              </p:cNvSpPr>
              <p:nvPr/>
            </p:nvSpPr>
            <p:spPr bwMode="auto">
              <a:xfrm>
                <a:off x="9362291" y="4079532"/>
                <a:ext cx="136354" cy="118984"/>
              </a:xfrm>
              <a:custGeom>
                <a:avLst/>
                <a:gdLst>
                  <a:gd name="T0" fmla="*/ 157 w 157"/>
                  <a:gd name="T1" fmla="*/ 73 h 137"/>
                  <a:gd name="T2" fmla="*/ 0 w 157"/>
                  <a:gd name="T3" fmla="*/ 0 h 137"/>
                  <a:gd name="T4" fmla="*/ 0 w 157"/>
                  <a:gd name="T5" fmla="*/ 137 h 137"/>
                  <a:gd name="T6" fmla="*/ 157 w 157"/>
                  <a:gd name="T7" fmla="*/ 7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37">
                    <a:moveTo>
                      <a:pt x="157" y="73"/>
                    </a:moveTo>
                    <a:lnTo>
                      <a:pt x="0" y="0"/>
                    </a:lnTo>
                    <a:lnTo>
                      <a:pt x="0" y="137"/>
                    </a:lnTo>
                    <a:lnTo>
                      <a:pt x="157" y="73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6966119" y="4093428"/>
                <a:ext cx="2532526" cy="1710063"/>
              </a:xfrm>
              <a:custGeom>
                <a:avLst/>
                <a:gdLst>
                  <a:gd name="T0" fmla="*/ 2916 w 2916"/>
                  <a:gd name="T1" fmla="*/ 1244 h 1969"/>
                  <a:gd name="T2" fmla="*/ 2916 w 2916"/>
                  <a:gd name="T3" fmla="*/ 1251 h 1969"/>
                  <a:gd name="T4" fmla="*/ 1459 w 2916"/>
                  <a:gd name="T5" fmla="*/ 1969 h 1969"/>
                  <a:gd name="T6" fmla="*/ 0 w 2916"/>
                  <a:gd name="T7" fmla="*/ 1251 h 1969"/>
                  <a:gd name="T8" fmla="*/ 0 w 2916"/>
                  <a:gd name="T9" fmla="*/ 0 h 1969"/>
                  <a:gd name="T10" fmla="*/ 1492 w 2916"/>
                  <a:gd name="T11" fmla="*/ 638 h 1969"/>
                  <a:gd name="T12" fmla="*/ 2916 w 2916"/>
                  <a:gd name="T13" fmla="*/ 1244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6" h="1969">
                    <a:moveTo>
                      <a:pt x="2916" y="1244"/>
                    </a:moveTo>
                    <a:lnTo>
                      <a:pt x="2916" y="1251"/>
                    </a:lnTo>
                    <a:lnTo>
                      <a:pt x="1459" y="1969"/>
                    </a:lnTo>
                    <a:lnTo>
                      <a:pt x="0" y="1251"/>
                    </a:lnTo>
                    <a:lnTo>
                      <a:pt x="0" y="0"/>
                    </a:lnTo>
                    <a:lnTo>
                      <a:pt x="1492" y="638"/>
                    </a:lnTo>
                    <a:lnTo>
                      <a:pt x="2916" y="1244"/>
                    </a:lnTo>
                    <a:close/>
                  </a:path>
                </a:pathLst>
              </a:custGeom>
              <a:solidFill>
                <a:srgbClr val="16719A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2" name="Freeform 18"/>
              <p:cNvSpPr>
                <a:spLocks/>
              </p:cNvSpPr>
              <p:nvPr/>
            </p:nvSpPr>
            <p:spPr bwMode="auto">
              <a:xfrm>
                <a:off x="8261911" y="4138589"/>
                <a:ext cx="1236734" cy="1035244"/>
              </a:xfrm>
              <a:custGeom>
                <a:avLst/>
                <a:gdLst>
                  <a:gd name="T0" fmla="*/ 0 w 1424"/>
                  <a:gd name="T1" fmla="*/ 586 h 1192"/>
                  <a:gd name="T2" fmla="*/ 1424 w 1424"/>
                  <a:gd name="T3" fmla="*/ 1192 h 1192"/>
                  <a:gd name="T4" fmla="*/ 1424 w 1424"/>
                  <a:gd name="T5" fmla="*/ 0 h 1192"/>
                  <a:gd name="T6" fmla="*/ 0 w 1424"/>
                  <a:gd name="T7" fmla="*/ 586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4" h="1192">
                    <a:moveTo>
                      <a:pt x="0" y="586"/>
                    </a:moveTo>
                    <a:lnTo>
                      <a:pt x="1424" y="1192"/>
                    </a:lnTo>
                    <a:lnTo>
                      <a:pt x="1424" y="0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95C4D8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9105924" y="5424224"/>
              <a:ext cx="483119" cy="179505"/>
            </a:xfrm>
            <a:custGeom>
              <a:avLst/>
              <a:gdLst>
                <a:gd name="T0" fmla="*/ 200 w 383"/>
                <a:gd name="T1" fmla="*/ 139 h 142"/>
                <a:gd name="T2" fmla="*/ 370 w 383"/>
                <a:gd name="T3" fmla="*/ 29 h 142"/>
                <a:gd name="T4" fmla="*/ 362 w 383"/>
                <a:gd name="T5" fmla="*/ 0 h 142"/>
                <a:gd name="T6" fmla="*/ 22 w 383"/>
                <a:gd name="T7" fmla="*/ 0 h 142"/>
                <a:gd name="T8" fmla="*/ 13 w 383"/>
                <a:gd name="T9" fmla="*/ 29 h 142"/>
                <a:gd name="T10" fmla="*/ 183 w 383"/>
                <a:gd name="T11" fmla="*/ 139 h 142"/>
                <a:gd name="T12" fmla="*/ 200 w 383"/>
                <a:gd name="T13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142">
                  <a:moveTo>
                    <a:pt x="200" y="139"/>
                  </a:moveTo>
                  <a:cubicBezTo>
                    <a:pt x="370" y="29"/>
                    <a:pt x="370" y="29"/>
                    <a:pt x="370" y="29"/>
                  </a:cubicBezTo>
                  <a:cubicBezTo>
                    <a:pt x="383" y="20"/>
                    <a:pt x="377" y="0"/>
                    <a:pt x="36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0" y="20"/>
                    <a:pt x="13" y="29"/>
                  </a:cubicBezTo>
                  <a:cubicBezTo>
                    <a:pt x="183" y="139"/>
                    <a:pt x="183" y="139"/>
                    <a:pt x="183" y="139"/>
                  </a:cubicBezTo>
                  <a:cubicBezTo>
                    <a:pt x="188" y="142"/>
                    <a:pt x="195" y="142"/>
                    <a:pt x="200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72" y="449567"/>
            <a:ext cx="6374269" cy="8692185"/>
          </a:xfrm>
          <a:prstGeom prst="rect">
            <a:avLst/>
          </a:prstGeom>
        </p:spPr>
      </p:pic>
      <p:cxnSp>
        <p:nvCxnSpPr>
          <p:cNvPr id="32" name="Соединительная линия уступом 31"/>
          <p:cNvCxnSpPr>
            <a:stCxn id="9" idx="3"/>
          </p:cNvCxnSpPr>
          <p:nvPr/>
        </p:nvCxnSpPr>
        <p:spPr>
          <a:xfrm>
            <a:off x="4667430" y="1036108"/>
            <a:ext cx="4914720" cy="2657047"/>
          </a:xfrm>
          <a:prstGeom prst="bentConnector3">
            <a:avLst>
              <a:gd name="adj1" fmla="val 40116"/>
            </a:avLst>
          </a:prstGeom>
          <a:ln w="38100" cap="flat" cmpd="sng" algn="ctr">
            <a:solidFill>
              <a:srgbClr val="125A7B"/>
            </a:solidFill>
            <a:prstDash val="sysDash"/>
            <a:round/>
            <a:headEnd type="arrow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4002E0-D1B1-FB4D-A57B-F44D99DB2587}"/>
              </a:ext>
            </a:extLst>
          </p:cNvPr>
          <p:cNvSpPr/>
          <p:nvPr/>
        </p:nvSpPr>
        <p:spPr>
          <a:xfrm>
            <a:off x="2673096" y="38922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Raleway" panose="020B0503030101060003" pitchFamily="34" charset="-52"/>
              </a:rPr>
              <a:t>Стоимость:</a:t>
            </a:r>
          </a:p>
          <a:p>
            <a:r>
              <a:rPr lang="ru-RU" b="1" dirty="0">
                <a:solidFill>
                  <a:schemeClr val="bg1"/>
                </a:solidFill>
              </a:rPr>
              <a:t>360 </a:t>
            </a:r>
            <a:r>
              <a:rPr lang="en-US" b="1" dirty="0">
                <a:solidFill>
                  <a:schemeClr val="bg1"/>
                </a:solidFill>
              </a:rPr>
              <a:t>BYN</a:t>
            </a:r>
            <a:r>
              <a:rPr lang="ru-RU" b="1" dirty="0">
                <a:solidFill>
                  <a:schemeClr val="bg1"/>
                </a:solidFill>
              </a:rPr>
              <a:t> в сутки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81962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4">
            <a:extLst>
              <a:ext uri="{FF2B5EF4-FFF2-40B4-BE49-F238E27FC236}">
                <a16:creationId xmlns:a16="http://schemas.microsoft.com/office/drawing/2014/main" id="{0558DD23-8CD2-486C-B8FA-82B9DEC90D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6DADC9"/>
              </a:gs>
              <a:gs pos="100000">
                <a:srgbClr val="105879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32592C7-A6DE-40F4-800D-B88165D86468}"/>
              </a:ext>
            </a:extLst>
          </p:cNvPr>
          <p:cNvSpPr txBox="1"/>
          <p:nvPr/>
        </p:nvSpPr>
        <p:spPr>
          <a:xfrm>
            <a:off x="4398418" y="1786395"/>
            <a:ext cx="3395160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Raleway" panose="020B0503030101060003" pitchFamily="34" charset="0"/>
              </a:rPr>
              <a:t>Benefit.by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A479880-5696-4AFE-8C77-FEF05A266DE6}"/>
              </a:ext>
            </a:extLst>
          </p:cNvPr>
          <p:cNvSpPr txBox="1"/>
          <p:nvPr/>
        </p:nvSpPr>
        <p:spPr>
          <a:xfrm>
            <a:off x="4996569" y="2540831"/>
            <a:ext cx="21945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Raleway" panose="020B0503030101060003" pitchFamily="34" charset="0"/>
              </a:rPr>
              <a:t>Финансовый портал</a:t>
            </a:r>
            <a:endParaRPr lang="en-US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82" y="1807661"/>
            <a:ext cx="1031435" cy="10314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2592C7-A6DE-40F4-800D-B88165D86468}"/>
              </a:ext>
            </a:extLst>
          </p:cNvPr>
          <p:cNvSpPr txBox="1"/>
          <p:nvPr/>
        </p:nvSpPr>
        <p:spPr>
          <a:xfrm>
            <a:off x="0" y="2875002"/>
            <a:ext cx="12192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bg1"/>
                </a:solidFill>
                <a:latin typeface="Raleway" panose="020B0503030101060003" pitchFamily="34" charset="0"/>
              </a:rPr>
              <a:t>Спасибо за внимание!</a:t>
            </a:r>
            <a:endParaRPr lang="en-US" sz="72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96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4"/>
          <p:cNvSpPr/>
          <p:nvPr/>
        </p:nvSpPr>
        <p:spPr>
          <a:xfrm>
            <a:off x="1" y="-43921"/>
            <a:ext cx="12192000" cy="3393685"/>
          </a:xfrm>
          <a:prstGeom prst="rect">
            <a:avLst/>
          </a:prstGeom>
          <a:gradFill>
            <a:gsLst>
              <a:gs pos="0">
                <a:srgbClr val="6DADC9"/>
              </a:gs>
              <a:gs pos="100000">
                <a:srgbClr val="125A7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992028" y="3877428"/>
            <a:ext cx="4168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Raleway SemiBold" panose="020B07030301010600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Мы работаем для  розничных 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Raleway SemiBold" panose="020B07030301010600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потребителей и бизнес-сообществ</a:t>
            </a:r>
            <a:endParaRPr lang="en-US" dirty="0">
              <a:solidFill>
                <a:schemeClr val="tx2"/>
              </a:solidFill>
              <a:latin typeface="Raleway SemiBold" panose="020B07030301010600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18746" y="4839515"/>
            <a:ext cx="4015969" cy="3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tx2"/>
                </a:solidFill>
                <a:latin typeface="Raleway SemiBold" panose="020B0703030101060003" pitchFamily="34" charset="-52"/>
                <a:ea typeface="Lato Regular" panose="020F0502020204030203" pitchFamily="34" charset="0"/>
                <a:cs typeface="Lato Regular" panose="020F0502020204030203" pitchFamily="34" charset="0"/>
              </a:rPr>
              <a:t>Мы предоставляем: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28092" y="801731"/>
            <a:ext cx="3518592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Raleway" panose="020B05030301010600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Benefit.by</a:t>
            </a:r>
          </a:p>
        </p:txBody>
      </p:sp>
      <p:sp>
        <p:nvSpPr>
          <p:cNvPr id="64" name="TextBox 63"/>
          <p:cNvSpPr txBox="1"/>
          <p:nvPr/>
        </p:nvSpPr>
        <p:spPr>
          <a:xfrm flipH="1">
            <a:off x="2643330" y="1592330"/>
            <a:ext cx="6905340" cy="783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400" dirty="0">
                <a:solidFill>
                  <a:schemeClr val="bg1"/>
                </a:solidFill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Информационно - новостной портал, позволяющий  легко, просто и доступно подобрать и проанализировать любую банковскую, </a:t>
            </a:r>
            <a:br>
              <a:rPr lang="ru-RU" sz="1400" dirty="0">
                <a:solidFill>
                  <a:schemeClr val="bg1"/>
                </a:solidFill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страховую или лизинговую услугу</a:t>
            </a:r>
          </a:p>
        </p:txBody>
      </p:sp>
      <p:sp>
        <p:nvSpPr>
          <p:cNvPr id="65" name="Rectangle 13"/>
          <p:cNvSpPr/>
          <p:nvPr/>
        </p:nvSpPr>
        <p:spPr>
          <a:xfrm>
            <a:off x="5510210" y="2544415"/>
            <a:ext cx="117157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365" y="885674"/>
            <a:ext cx="636738" cy="63673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426715" y="5189746"/>
            <a:ext cx="385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качественную актуальную информацию  о банковских, страховых, лизинговых услугах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21950" y="5664755"/>
            <a:ext cx="3860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удобный сервис подбора, выбора, сравнения </a:t>
            </a:r>
            <a:br>
              <a:rPr lang="ru-RU" sz="1200" dirty="0">
                <a:solidFill>
                  <a:schemeClr val="tx2"/>
                </a:solidFill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</a:br>
            <a:r>
              <a:rPr lang="ru-RU" sz="1200" dirty="0">
                <a:solidFill>
                  <a:schemeClr val="tx2"/>
                </a:solidFill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и заказа такой услуги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681785" y="3872250"/>
            <a:ext cx="4604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Raleway SemiBold" panose="020B07030301010600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Мы сотрудничаем с банками,</a:t>
            </a:r>
            <a:br>
              <a:rPr lang="ru-RU" dirty="0">
                <a:solidFill>
                  <a:schemeClr val="tx2"/>
                </a:solidFill>
                <a:latin typeface="Raleway SemiBold" panose="020B07030301010600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ru-RU" dirty="0">
                <a:solidFill>
                  <a:schemeClr val="tx2"/>
                </a:solidFill>
                <a:latin typeface="Raleway SemiBold" panose="020B07030301010600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страховыми, лизинговыми компаниями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772431" y="4839515"/>
            <a:ext cx="4173197" cy="3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tx2"/>
                </a:solidFill>
                <a:latin typeface="Raleway SemiBold" panose="020B0703030101060003" pitchFamily="34" charset="-52"/>
                <a:ea typeface="Lato Regular" panose="020F0502020204030203" pitchFamily="34" charset="0"/>
                <a:cs typeface="Lato Regular" panose="020F0502020204030203" pitchFamily="34" charset="0"/>
              </a:rPr>
              <a:t>Мы предоставляем: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089752" y="5189746"/>
            <a:ext cx="385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информационную, коммуникационную и рекламную интернет-площадку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084987" y="5664755"/>
            <a:ext cx="429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rPr>
              <a:t>оперативную аналитическую информацию о лидерах рынка, конкурентах, потребительских предпочтениях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5510210" y="2604753"/>
            <a:ext cx="11715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73"/>
          <p:cNvGrpSpPr/>
          <p:nvPr/>
        </p:nvGrpSpPr>
        <p:grpSpPr>
          <a:xfrm>
            <a:off x="1114161" y="5264302"/>
            <a:ext cx="312554" cy="312554"/>
            <a:chOff x="1707996" y="5020178"/>
            <a:chExt cx="312554" cy="312554"/>
          </a:xfrm>
        </p:grpSpPr>
        <p:sp>
          <p:nvSpPr>
            <p:cNvPr id="75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1707996" y="5020178"/>
              <a:ext cx="312554" cy="312554"/>
            </a:xfrm>
            <a:prstGeom prst="ellipse">
              <a:avLst/>
            </a:prstGeom>
            <a:solidFill>
              <a:srgbClr val="6DAD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pic>
          <p:nvPicPr>
            <p:cNvPr id="76" name="Picture 13">
              <a:extLst>
                <a:ext uri="{FF2B5EF4-FFF2-40B4-BE49-F238E27FC236}">
                  <a16:creationId xmlns:a16="http://schemas.microsoft.com/office/drawing/2014/main" id="{FC4F7C61-7B61-4433-85A5-5A101CF12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127" y="5099496"/>
              <a:ext cx="174293" cy="174293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1109395" y="5739311"/>
            <a:ext cx="312554" cy="312554"/>
            <a:chOff x="1703230" y="5495187"/>
            <a:chExt cx="312554" cy="312554"/>
          </a:xfrm>
        </p:grpSpPr>
        <p:sp>
          <p:nvSpPr>
            <p:cNvPr id="78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1703230" y="5495187"/>
              <a:ext cx="312554" cy="312554"/>
            </a:xfrm>
            <a:prstGeom prst="ellipse">
              <a:avLst/>
            </a:prstGeom>
            <a:solidFill>
              <a:srgbClr val="125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pic>
          <p:nvPicPr>
            <p:cNvPr id="79" name="Picture 13">
              <a:extLst>
                <a:ext uri="{FF2B5EF4-FFF2-40B4-BE49-F238E27FC236}">
                  <a16:creationId xmlns:a16="http://schemas.microsoft.com/office/drawing/2014/main" id="{FC4F7C61-7B61-4433-85A5-5A101CF12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127" y="5574949"/>
              <a:ext cx="174293" cy="174293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6777198" y="5264302"/>
            <a:ext cx="312554" cy="312554"/>
            <a:chOff x="7434821" y="5020178"/>
            <a:chExt cx="312554" cy="312554"/>
          </a:xfrm>
        </p:grpSpPr>
        <p:sp>
          <p:nvSpPr>
            <p:cNvPr id="81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7434821" y="5020178"/>
              <a:ext cx="312554" cy="312554"/>
            </a:xfrm>
            <a:prstGeom prst="ellipse">
              <a:avLst/>
            </a:prstGeom>
            <a:solidFill>
              <a:srgbClr val="6DAD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pic>
          <p:nvPicPr>
            <p:cNvPr id="82" name="Picture 13">
              <a:extLst>
                <a:ext uri="{FF2B5EF4-FFF2-40B4-BE49-F238E27FC236}">
                  <a16:creationId xmlns:a16="http://schemas.microsoft.com/office/drawing/2014/main" id="{FC4F7C61-7B61-4433-85A5-5A101CF12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187" y="5099496"/>
              <a:ext cx="174293" cy="174293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6772432" y="5739311"/>
            <a:ext cx="312554" cy="312554"/>
            <a:chOff x="7430055" y="5495187"/>
            <a:chExt cx="312554" cy="312554"/>
          </a:xfrm>
        </p:grpSpPr>
        <p:sp>
          <p:nvSpPr>
            <p:cNvPr id="84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7430055" y="5495187"/>
              <a:ext cx="312554" cy="312554"/>
            </a:xfrm>
            <a:prstGeom prst="ellipse">
              <a:avLst/>
            </a:prstGeom>
            <a:solidFill>
              <a:srgbClr val="125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pic>
          <p:nvPicPr>
            <p:cNvPr id="85" name="Picture 13">
              <a:extLst>
                <a:ext uri="{FF2B5EF4-FFF2-40B4-BE49-F238E27FC236}">
                  <a16:creationId xmlns:a16="http://schemas.microsoft.com/office/drawing/2014/main" id="{FC4F7C61-7B61-4433-85A5-5A101CF12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187" y="5574949"/>
              <a:ext cx="174293" cy="174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6076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25" y="3558801"/>
            <a:ext cx="3858137" cy="27558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28" y="578520"/>
            <a:ext cx="3651366" cy="26081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9" y="605727"/>
            <a:ext cx="3717973" cy="265569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3" y="3655926"/>
            <a:ext cx="3695749" cy="26398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 rot="10800000" flipV="1">
            <a:off x="4237247" y="1646409"/>
            <a:ext cx="3486605" cy="3573620"/>
            <a:chOff x="2997213" y="2246909"/>
            <a:chExt cx="2715134" cy="2782894"/>
          </a:xfrm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 rot="2700000">
              <a:off x="2999132" y="2246314"/>
              <a:ext cx="1578769" cy="1579960"/>
            </a:xfrm>
            <a:custGeom>
              <a:avLst/>
              <a:gdLst>
                <a:gd name="T0" fmla="*/ 580 w 1144"/>
                <a:gd name="T1" fmla="*/ 1135 h 1145"/>
                <a:gd name="T2" fmla="*/ 794 w 1144"/>
                <a:gd name="T3" fmla="*/ 981 h 1145"/>
                <a:gd name="T4" fmla="*/ 862 w 1144"/>
                <a:gd name="T5" fmla="*/ 1020 h 1145"/>
                <a:gd name="T6" fmla="*/ 895 w 1144"/>
                <a:gd name="T7" fmla="*/ 1104 h 1145"/>
                <a:gd name="T8" fmla="*/ 970 w 1144"/>
                <a:gd name="T9" fmla="*/ 1086 h 1145"/>
                <a:gd name="T10" fmla="*/ 1067 w 1144"/>
                <a:gd name="T11" fmla="*/ 945 h 1145"/>
                <a:gd name="T12" fmla="*/ 1053 w 1144"/>
                <a:gd name="T13" fmla="*/ 942 h 1145"/>
                <a:gd name="T14" fmla="*/ 989 w 1144"/>
                <a:gd name="T15" fmla="*/ 914 h 1145"/>
                <a:gd name="T16" fmla="*/ 957 w 1144"/>
                <a:gd name="T17" fmla="*/ 824 h 1145"/>
                <a:gd name="T18" fmla="*/ 1082 w 1144"/>
                <a:gd name="T19" fmla="*/ 631 h 1145"/>
                <a:gd name="T20" fmla="*/ 1144 w 1144"/>
                <a:gd name="T21" fmla="*/ 585 h 1145"/>
                <a:gd name="T22" fmla="*/ 1042 w 1144"/>
                <a:gd name="T23" fmla="*/ 344 h 1145"/>
                <a:gd name="T24" fmla="*/ 994 w 1144"/>
                <a:gd name="T25" fmla="*/ 323 h 1145"/>
                <a:gd name="T26" fmla="*/ 901 w 1144"/>
                <a:gd name="T27" fmla="*/ 387 h 1145"/>
                <a:gd name="T28" fmla="*/ 894 w 1144"/>
                <a:gd name="T29" fmla="*/ 395 h 1145"/>
                <a:gd name="T30" fmla="*/ 885 w 1144"/>
                <a:gd name="T31" fmla="*/ 430 h 1145"/>
                <a:gd name="T32" fmla="*/ 839 w 1144"/>
                <a:gd name="T33" fmla="*/ 480 h 1145"/>
                <a:gd name="T34" fmla="*/ 718 w 1144"/>
                <a:gd name="T35" fmla="*/ 451 h 1145"/>
                <a:gd name="T36" fmla="*/ 680 w 1144"/>
                <a:gd name="T37" fmla="*/ 340 h 1145"/>
                <a:gd name="T38" fmla="*/ 713 w 1144"/>
                <a:gd name="T39" fmla="*/ 278 h 1145"/>
                <a:gd name="T40" fmla="*/ 800 w 1144"/>
                <a:gd name="T41" fmla="*/ 237 h 1145"/>
                <a:gd name="T42" fmla="*/ 831 w 1144"/>
                <a:gd name="T43" fmla="*/ 184 h 1145"/>
                <a:gd name="T44" fmla="*/ 792 w 1144"/>
                <a:gd name="T45" fmla="*/ 108 h 1145"/>
                <a:gd name="T46" fmla="*/ 728 w 1144"/>
                <a:gd name="T47" fmla="*/ 57 h 1145"/>
                <a:gd name="T48" fmla="*/ 721 w 1144"/>
                <a:gd name="T49" fmla="*/ 52 h 1145"/>
                <a:gd name="T50" fmla="*/ 632 w 1144"/>
                <a:gd name="T51" fmla="*/ 22 h 1145"/>
                <a:gd name="T52" fmla="*/ 577 w 1144"/>
                <a:gd name="T53" fmla="*/ 3 h 1145"/>
                <a:gd name="T54" fmla="*/ 575 w 1144"/>
                <a:gd name="T55" fmla="*/ 0 h 1145"/>
                <a:gd name="T56" fmla="*/ 507 w 1144"/>
                <a:gd name="T57" fmla="*/ 64 h 1145"/>
                <a:gd name="T58" fmla="*/ 306 w 1144"/>
                <a:gd name="T59" fmla="*/ 180 h 1145"/>
                <a:gd name="T60" fmla="*/ 246 w 1144"/>
                <a:gd name="T61" fmla="*/ 67 h 1145"/>
                <a:gd name="T62" fmla="*/ 115 w 1144"/>
                <a:gd name="T63" fmla="*/ 107 h 1145"/>
                <a:gd name="T64" fmla="*/ 114 w 1144"/>
                <a:gd name="T65" fmla="*/ 239 h 1145"/>
                <a:gd name="T66" fmla="*/ 176 w 1144"/>
                <a:gd name="T67" fmla="*/ 342 h 1145"/>
                <a:gd name="T68" fmla="*/ 0 w 1144"/>
                <a:gd name="T69" fmla="*/ 561 h 1145"/>
                <a:gd name="T70" fmla="*/ 163 w 1144"/>
                <a:gd name="T71" fmla="*/ 795 h 1145"/>
                <a:gd name="T72" fmla="*/ 273 w 1144"/>
                <a:gd name="T73" fmla="*/ 743 h 1145"/>
                <a:gd name="T74" fmla="*/ 428 w 1144"/>
                <a:gd name="T75" fmla="*/ 667 h 1145"/>
                <a:gd name="T76" fmla="*/ 393 w 1144"/>
                <a:gd name="T77" fmla="*/ 851 h 1145"/>
                <a:gd name="T78" fmla="*/ 302 w 1144"/>
                <a:gd name="T79" fmla="*/ 968 h 1145"/>
                <a:gd name="T80" fmla="*/ 576 w 1144"/>
                <a:gd name="T81" fmla="*/ 1145 h 1145"/>
                <a:gd name="T82" fmla="*/ 580 w 1144"/>
                <a:gd name="T83" fmla="*/ 1135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4" h="1145">
                  <a:moveTo>
                    <a:pt x="580" y="1135"/>
                  </a:moveTo>
                  <a:cubicBezTo>
                    <a:pt x="591" y="1115"/>
                    <a:pt x="724" y="961"/>
                    <a:pt x="794" y="981"/>
                  </a:cubicBezTo>
                  <a:cubicBezTo>
                    <a:pt x="820" y="988"/>
                    <a:pt x="843" y="1001"/>
                    <a:pt x="862" y="1020"/>
                  </a:cubicBezTo>
                  <a:cubicBezTo>
                    <a:pt x="887" y="1045"/>
                    <a:pt x="900" y="1077"/>
                    <a:pt x="895" y="1104"/>
                  </a:cubicBezTo>
                  <a:cubicBezTo>
                    <a:pt x="905" y="1106"/>
                    <a:pt x="933" y="1103"/>
                    <a:pt x="970" y="1086"/>
                  </a:cubicBezTo>
                  <a:cubicBezTo>
                    <a:pt x="995" y="1074"/>
                    <a:pt x="1076" y="1028"/>
                    <a:pt x="1067" y="945"/>
                  </a:cubicBezTo>
                  <a:cubicBezTo>
                    <a:pt x="1064" y="944"/>
                    <a:pt x="1058" y="943"/>
                    <a:pt x="1053" y="942"/>
                  </a:cubicBezTo>
                  <a:cubicBezTo>
                    <a:pt x="1035" y="939"/>
                    <a:pt x="1010" y="934"/>
                    <a:pt x="989" y="914"/>
                  </a:cubicBezTo>
                  <a:cubicBezTo>
                    <a:pt x="969" y="894"/>
                    <a:pt x="959" y="865"/>
                    <a:pt x="957" y="824"/>
                  </a:cubicBezTo>
                  <a:cubicBezTo>
                    <a:pt x="952" y="718"/>
                    <a:pt x="1018" y="673"/>
                    <a:pt x="1082" y="631"/>
                  </a:cubicBezTo>
                  <a:cubicBezTo>
                    <a:pt x="1104" y="616"/>
                    <a:pt x="1126" y="601"/>
                    <a:pt x="1144" y="585"/>
                  </a:cubicBezTo>
                  <a:cubicBezTo>
                    <a:pt x="1142" y="534"/>
                    <a:pt x="1101" y="404"/>
                    <a:pt x="1042" y="344"/>
                  </a:cubicBezTo>
                  <a:cubicBezTo>
                    <a:pt x="1027" y="329"/>
                    <a:pt x="1011" y="322"/>
                    <a:pt x="994" y="323"/>
                  </a:cubicBezTo>
                  <a:cubicBezTo>
                    <a:pt x="957" y="324"/>
                    <a:pt x="922" y="363"/>
                    <a:pt x="901" y="387"/>
                  </a:cubicBezTo>
                  <a:cubicBezTo>
                    <a:pt x="898" y="390"/>
                    <a:pt x="896" y="393"/>
                    <a:pt x="894" y="395"/>
                  </a:cubicBezTo>
                  <a:cubicBezTo>
                    <a:pt x="884" y="406"/>
                    <a:pt x="884" y="417"/>
                    <a:pt x="885" y="430"/>
                  </a:cubicBezTo>
                  <a:cubicBezTo>
                    <a:pt x="886" y="454"/>
                    <a:pt x="883" y="473"/>
                    <a:pt x="839" y="480"/>
                  </a:cubicBezTo>
                  <a:cubicBezTo>
                    <a:pt x="786" y="489"/>
                    <a:pt x="745" y="479"/>
                    <a:pt x="718" y="451"/>
                  </a:cubicBezTo>
                  <a:cubicBezTo>
                    <a:pt x="684" y="418"/>
                    <a:pt x="680" y="367"/>
                    <a:pt x="680" y="340"/>
                  </a:cubicBezTo>
                  <a:cubicBezTo>
                    <a:pt x="681" y="289"/>
                    <a:pt x="686" y="280"/>
                    <a:pt x="713" y="278"/>
                  </a:cubicBezTo>
                  <a:cubicBezTo>
                    <a:pt x="729" y="277"/>
                    <a:pt x="755" y="274"/>
                    <a:pt x="800" y="237"/>
                  </a:cubicBezTo>
                  <a:cubicBezTo>
                    <a:pt x="820" y="221"/>
                    <a:pt x="831" y="203"/>
                    <a:pt x="831" y="184"/>
                  </a:cubicBezTo>
                  <a:cubicBezTo>
                    <a:pt x="833" y="161"/>
                    <a:pt x="819" y="135"/>
                    <a:pt x="792" y="108"/>
                  </a:cubicBezTo>
                  <a:cubicBezTo>
                    <a:pt x="770" y="86"/>
                    <a:pt x="745" y="69"/>
                    <a:pt x="728" y="57"/>
                  </a:cubicBezTo>
                  <a:cubicBezTo>
                    <a:pt x="725" y="55"/>
                    <a:pt x="723" y="53"/>
                    <a:pt x="721" y="52"/>
                  </a:cubicBezTo>
                  <a:cubicBezTo>
                    <a:pt x="689" y="29"/>
                    <a:pt x="659" y="25"/>
                    <a:pt x="632" y="22"/>
                  </a:cubicBezTo>
                  <a:cubicBezTo>
                    <a:pt x="610" y="19"/>
                    <a:pt x="591" y="17"/>
                    <a:pt x="577" y="3"/>
                  </a:cubicBezTo>
                  <a:cubicBezTo>
                    <a:pt x="576" y="2"/>
                    <a:pt x="575" y="1"/>
                    <a:pt x="575" y="0"/>
                  </a:cubicBezTo>
                  <a:cubicBezTo>
                    <a:pt x="558" y="16"/>
                    <a:pt x="533" y="39"/>
                    <a:pt x="507" y="64"/>
                  </a:cubicBezTo>
                  <a:cubicBezTo>
                    <a:pt x="459" y="109"/>
                    <a:pt x="353" y="249"/>
                    <a:pt x="306" y="180"/>
                  </a:cubicBezTo>
                  <a:cubicBezTo>
                    <a:pt x="260" y="112"/>
                    <a:pt x="294" y="87"/>
                    <a:pt x="246" y="67"/>
                  </a:cubicBezTo>
                  <a:cubicBezTo>
                    <a:pt x="198" y="47"/>
                    <a:pt x="187" y="45"/>
                    <a:pt x="115" y="107"/>
                  </a:cubicBezTo>
                  <a:cubicBezTo>
                    <a:pt x="44" y="169"/>
                    <a:pt x="8" y="233"/>
                    <a:pt x="114" y="239"/>
                  </a:cubicBezTo>
                  <a:cubicBezTo>
                    <a:pt x="219" y="246"/>
                    <a:pt x="205" y="294"/>
                    <a:pt x="176" y="342"/>
                  </a:cubicBezTo>
                  <a:cubicBezTo>
                    <a:pt x="146" y="390"/>
                    <a:pt x="63" y="508"/>
                    <a:pt x="0" y="561"/>
                  </a:cubicBezTo>
                  <a:cubicBezTo>
                    <a:pt x="0" y="666"/>
                    <a:pt x="118" y="775"/>
                    <a:pt x="163" y="795"/>
                  </a:cubicBezTo>
                  <a:cubicBezTo>
                    <a:pt x="201" y="812"/>
                    <a:pt x="266" y="832"/>
                    <a:pt x="273" y="743"/>
                  </a:cubicBezTo>
                  <a:cubicBezTo>
                    <a:pt x="281" y="655"/>
                    <a:pt x="366" y="586"/>
                    <a:pt x="428" y="667"/>
                  </a:cubicBezTo>
                  <a:cubicBezTo>
                    <a:pt x="490" y="748"/>
                    <a:pt x="490" y="814"/>
                    <a:pt x="393" y="851"/>
                  </a:cubicBezTo>
                  <a:cubicBezTo>
                    <a:pt x="297" y="888"/>
                    <a:pt x="261" y="918"/>
                    <a:pt x="302" y="968"/>
                  </a:cubicBezTo>
                  <a:cubicBezTo>
                    <a:pt x="333" y="1006"/>
                    <a:pt x="488" y="1106"/>
                    <a:pt x="576" y="1145"/>
                  </a:cubicBezTo>
                  <a:cubicBezTo>
                    <a:pt x="576" y="1142"/>
                    <a:pt x="577" y="1138"/>
                    <a:pt x="580" y="1135"/>
                  </a:cubicBezTo>
                  <a:close/>
                </a:path>
              </a:pathLst>
            </a:custGeom>
            <a:solidFill>
              <a:srgbClr val="5092B0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 rot="2700000">
              <a:off x="4124131" y="2246272"/>
              <a:ext cx="1551384" cy="1571625"/>
            </a:xfrm>
            <a:custGeom>
              <a:avLst/>
              <a:gdLst>
                <a:gd name="T0" fmla="*/ 479 w 1124"/>
                <a:gd name="T1" fmla="*/ 899 h 1139"/>
                <a:gd name="T2" fmla="*/ 586 w 1124"/>
                <a:gd name="T3" fmla="*/ 1139 h 1139"/>
                <a:gd name="T4" fmla="*/ 591 w 1124"/>
                <a:gd name="T5" fmla="*/ 1138 h 1139"/>
                <a:gd name="T6" fmla="*/ 777 w 1124"/>
                <a:gd name="T7" fmla="*/ 1031 h 1139"/>
                <a:gd name="T8" fmla="*/ 757 w 1124"/>
                <a:gd name="T9" fmla="*/ 936 h 1139"/>
                <a:gd name="T10" fmla="*/ 692 w 1124"/>
                <a:gd name="T11" fmla="*/ 910 h 1139"/>
                <a:gd name="T12" fmla="*/ 629 w 1124"/>
                <a:gd name="T13" fmla="*/ 885 h 1139"/>
                <a:gd name="T14" fmla="*/ 629 w 1124"/>
                <a:gd name="T15" fmla="*/ 885 h 1139"/>
                <a:gd name="T16" fmla="*/ 642 w 1124"/>
                <a:gd name="T17" fmla="*/ 676 h 1139"/>
                <a:gd name="T18" fmla="*/ 724 w 1124"/>
                <a:gd name="T19" fmla="*/ 639 h 1139"/>
                <a:gd name="T20" fmla="*/ 829 w 1124"/>
                <a:gd name="T21" fmla="*/ 679 h 1139"/>
                <a:gd name="T22" fmla="*/ 853 w 1124"/>
                <a:gd name="T23" fmla="*/ 756 h 1139"/>
                <a:gd name="T24" fmla="*/ 864 w 1124"/>
                <a:gd name="T25" fmla="*/ 784 h 1139"/>
                <a:gd name="T26" fmla="*/ 916 w 1124"/>
                <a:gd name="T27" fmla="*/ 815 h 1139"/>
                <a:gd name="T28" fmla="*/ 924 w 1124"/>
                <a:gd name="T29" fmla="*/ 818 h 1139"/>
                <a:gd name="T30" fmla="*/ 1123 w 1124"/>
                <a:gd name="T31" fmla="*/ 578 h 1139"/>
                <a:gd name="T32" fmla="*/ 1124 w 1124"/>
                <a:gd name="T33" fmla="*/ 572 h 1139"/>
                <a:gd name="T34" fmla="*/ 958 w 1124"/>
                <a:gd name="T35" fmla="*/ 388 h 1139"/>
                <a:gd name="T36" fmla="*/ 1062 w 1124"/>
                <a:gd name="T37" fmla="*/ 217 h 1139"/>
                <a:gd name="T38" fmla="*/ 865 w 1124"/>
                <a:gd name="T39" fmla="*/ 144 h 1139"/>
                <a:gd name="T40" fmla="*/ 668 w 1124"/>
                <a:gd name="T41" fmla="*/ 220 h 1139"/>
                <a:gd name="T42" fmla="*/ 517 w 1124"/>
                <a:gd name="T43" fmla="*/ 92 h 1139"/>
                <a:gd name="T44" fmla="*/ 340 w 1124"/>
                <a:gd name="T45" fmla="*/ 127 h 1139"/>
                <a:gd name="T46" fmla="*/ 407 w 1124"/>
                <a:gd name="T47" fmla="*/ 305 h 1139"/>
                <a:gd name="T48" fmla="*/ 466 w 1124"/>
                <a:gd name="T49" fmla="*/ 458 h 1139"/>
                <a:gd name="T50" fmla="*/ 258 w 1124"/>
                <a:gd name="T51" fmla="*/ 405 h 1139"/>
                <a:gd name="T52" fmla="*/ 79 w 1124"/>
                <a:gd name="T53" fmla="*/ 349 h 1139"/>
                <a:gd name="T54" fmla="*/ 0 w 1124"/>
                <a:gd name="T55" fmla="*/ 541 h 1139"/>
                <a:gd name="T56" fmla="*/ 13 w 1124"/>
                <a:gd name="T57" fmla="*/ 556 h 1139"/>
                <a:gd name="T58" fmla="*/ 14 w 1124"/>
                <a:gd name="T59" fmla="*/ 558 h 1139"/>
                <a:gd name="T60" fmla="*/ 58 w 1124"/>
                <a:gd name="T61" fmla="*/ 571 h 1139"/>
                <a:gd name="T62" fmla="*/ 155 w 1124"/>
                <a:gd name="T63" fmla="*/ 604 h 1139"/>
                <a:gd name="T64" fmla="*/ 163 w 1124"/>
                <a:gd name="T65" fmla="*/ 609 h 1139"/>
                <a:gd name="T66" fmla="*/ 229 w 1124"/>
                <a:gd name="T67" fmla="*/ 663 h 1139"/>
                <a:gd name="T68" fmla="*/ 274 w 1124"/>
                <a:gd name="T69" fmla="*/ 754 h 1139"/>
                <a:gd name="T70" fmla="*/ 235 w 1124"/>
                <a:gd name="T71" fmla="*/ 822 h 1139"/>
                <a:gd name="T72" fmla="*/ 138 w 1124"/>
                <a:gd name="T73" fmla="*/ 867 h 1139"/>
                <a:gd name="T74" fmla="*/ 128 w 1124"/>
                <a:gd name="T75" fmla="*/ 869 h 1139"/>
                <a:gd name="T76" fmla="*/ 123 w 1124"/>
                <a:gd name="T77" fmla="*/ 909 h 1139"/>
                <a:gd name="T78" fmla="*/ 155 w 1124"/>
                <a:gd name="T79" fmla="*/ 1006 h 1139"/>
                <a:gd name="T80" fmla="*/ 259 w 1124"/>
                <a:gd name="T81" fmla="*/ 1030 h 1139"/>
                <a:gd name="T82" fmla="*/ 288 w 1124"/>
                <a:gd name="T83" fmla="*/ 999 h 1139"/>
                <a:gd name="T84" fmla="*/ 302 w 1124"/>
                <a:gd name="T85" fmla="*/ 951 h 1139"/>
                <a:gd name="T86" fmla="*/ 308 w 1124"/>
                <a:gd name="T87" fmla="*/ 944 h 1139"/>
                <a:gd name="T88" fmla="*/ 309 w 1124"/>
                <a:gd name="T89" fmla="*/ 943 h 1139"/>
                <a:gd name="T90" fmla="*/ 417 w 1124"/>
                <a:gd name="T91" fmla="*/ 872 h 1139"/>
                <a:gd name="T92" fmla="*/ 479 w 1124"/>
                <a:gd name="T93" fmla="*/ 899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4" h="1139">
                  <a:moveTo>
                    <a:pt x="479" y="899"/>
                  </a:moveTo>
                  <a:cubicBezTo>
                    <a:pt x="540" y="960"/>
                    <a:pt x="579" y="1081"/>
                    <a:pt x="586" y="1139"/>
                  </a:cubicBezTo>
                  <a:cubicBezTo>
                    <a:pt x="591" y="1138"/>
                    <a:pt x="591" y="1138"/>
                    <a:pt x="591" y="1138"/>
                  </a:cubicBezTo>
                  <a:cubicBezTo>
                    <a:pt x="693" y="1105"/>
                    <a:pt x="764" y="1064"/>
                    <a:pt x="777" y="1031"/>
                  </a:cubicBezTo>
                  <a:cubicBezTo>
                    <a:pt x="790" y="999"/>
                    <a:pt x="782" y="961"/>
                    <a:pt x="757" y="936"/>
                  </a:cubicBezTo>
                  <a:cubicBezTo>
                    <a:pt x="740" y="919"/>
                    <a:pt x="717" y="910"/>
                    <a:pt x="692" y="910"/>
                  </a:cubicBezTo>
                  <a:cubicBezTo>
                    <a:pt x="668" y="911"/>
                    <a:pt x="646" y="902"/>
                    <a:pt x="629" y="885"/>
                  </a:cubicBezTo>
                  <a:cubicBezTo>
                    <a:pt x="629" y="885"/>
                    <a:pt x="629" y="885"/>
                    <a:pt x="629" y="885"/>
                  </a:cubicBezTo>
                  <a:cubicBezTo>
                    <a:pt x="585" y="841"/>
                    <a:pt x="580" y="747"/>
                    <a:pt x="642" y="676"/>
                  </a:cubicBezTo>
                  <a:cubicBezTo>
                    <a:pt x="663" y="653"/>
                    <a:pt x="691" y="640"/>
                    <a:pt x="724" y="639"/>
                  </a:cubicBezTo>
                  <a:cubicBezTo>
                    <a:pt x="762" y="638"/>
                    <a:pt x="802" y="653"/>
                    <a:pt x="829" y="679"/>
                  </a:cubicBezTo>
                  <a:cubicBezTo>
                    <a:pt x="851" y="702"/>
                    <a:pt x="860" y="730"/>
                    <a:pt x="853" y="756"/>
                  </a:cubicBezTo>
                  <a:cubicBezTo>
                    <a:pt x="852" y="763"/>
                    <a:pt x="852" y="772"/>
                    <a:pt x="864" y="784"/>
                  </a:cubicBezTo>
                  <a:cubicBezTo>
                    <a:pt x="877" y="797"/>
                    <a:pt x="900" y="807"/>
                    <a:pt x="916" y="815"/>
                  </a:cubicBezTo>
                  <a:cubicBezTo>
                    <a:pt x="919" y="816"/>
                    <a:pt x="922" y="817"/>
                    <a:pt x="924" y="818"/>
                  </a:cubicBezTo>
                  <a:cubicBezTo>
                    <a:pt x="944" y="821"/>
                    <a:pt x="1075" y="764"/>
                    <a:pt x="1123" y="578"/>
                  </a:cubicBezTo>
                  <a:cubicBezTo>
                    <a:pt x="1124" y="572"/>
                    <a:pt x="1124" y="572"/>
                    <a:pt x="1124" y="572"/>
                  </a:cubicBezTo>
                  <a:cubicBezTo>
                    <a:pt x="1075" y="541"/>
                    <a:pt x="946" y="453"/>
                    <a:pt x="958" y="388"/>
                  </a:cubicBezTo>
                  <a:cubicBezTo>
                    <a:pt x="983" y="259"/>
                    <a:pt x="1068" y="336"/>
                    <a:pt x="1062" y="217"/>
                  </a:cubicBezTo>
                  <a:cubicBezTo>
                    <a:pt x="1039" y="98"/>
                    <a:pt x="939" y="0"/>
                    <a:pt x="865" y="144"/>
                  </a:cubicBezTo>
                  <a:cubicBezTo>
                    <a:pt x="791" y="289"/>
                    <a:pt x="729" y="244"/>
                    <a:pt x="668" y="220"/>
                  </a:cubicBezTo>
                  <a:cubicBezTo>
                    <a:pt x="607" y="195"/>
                    <a:pt x="514" y="132"/>
                    <a:pt x="517" y="92"/>
                  </a:cubicBezTo>
                  <a:cubicBezTo>
                    <a:pt x="520" y="52"/>
                    <a:pt x="426" y="49"/>
                    <a:pt x="340" y="127"/>
                  </a:cubicBezTo>
                  <a:cubicBezTo>
                    <a:pt x="253" y="205"/>
                    <a:pt x="333" y="265"/>
                    <a:pt x="407" y="305"/>
                  </a:cubicBezTo>
                  <a:cubicBezTo>
                    <a:pt x="480" y="344"/>
                    <a:pt x="502" y="425"/>
                    <a:pt x="466" y="458"/>
                  </a:cubicBezTo>
                  <a:cubicBezTo>
                    <a:pt x="431" y="491"/>
                    <a:pt x="311" y="536"/>
                    <a:pt x="258" y="405"/>
                  </a:cubicBezTo>
                  <a:cubicBezTo>
                    <a:pt x="204" y="275"/>
                    <a:pt x="154" y="256"/>
                    <a:pt x="79" y="349"/>
                  </a:cubicBezTo>
                  <a:cubicBezTo>
                    <a:pt x="20" y="421"/>
                    <a:pt x="2" y="504"/>
                    <a:pt x="0" y="541"/>
                  </a:cubicBezTo>
                  <a:cubicBezTo>
                    <a:pt x="13" y="556"/>
                    <a:pt x="13" y="556"/>
                    <a:pt x="13" y="556"/>
                  </a:cubicBezTo>
                  <a:cubicBezTo>
                    <a:pt x="13" y="557"/>
                    <a:pt x="14" y="557"/>
                    <a:pt x="14" y="558"/>
                  </a:cubicBezTo>
                  <a:cubicBezTo>
                    <a:pt x="23" y="566"/>
                    <a:pt x="36" y="568"/>
                    <a:pt x="58" y="571"/>
                  </a:cubicBezTo>
                  <a:cubicBezTo>
                    <a:pt x="85" y="574"/>
                    <a:pt x="119" y="579"/>
                    <a:pt x="155" y="604"/>
                  </a:cubicBezTo>
                  <a:cubicBezTo>
                    <a:pt x="157" y="606"/>
                    <a:pt x="160" y="608"/>
                    <a:pt x="163" y="609"/>
                  </a:cubicBezTo>
                  <a:cubicBezTo>
                    <a:pt x="180" y="621"/>
                    <a:pt x="206" y="640"/>
                    <a:pt x="229" y="663"/>
                  </a:cubicBezTo>
                  <a:cubicBezTo>
                    <a:pt x="261" y="694"/>
                    <a:pt x="276" y="725"/>
                    <a:pt x="274" y="754"/>
                  </a:cubicBezTo>
                  <a:cubicBezTo>
                    <a:pt x="273" y="778"/>
                    <a:pt x="260" y="801"/>
                    <a:pt x="235" y="822"/>
                  </a:cubicBezTo>
                  <a:cubicBezTo>
                    <a:pt x="186" y="863"/>
                    <a:pt x="155" y="865"/>
                    <a:pt x="138" y="867"/>
                  </a:cubicBezTo>
                  <a:cubicBezTo>
                    <a:pt x="130" y="868"/>
                    <a:pt x="128" y="869"/>
                    <a:pt x="128" y="869"/>
                  </a:cubicBezTo>
                  <a:cubicBezTo>
                    <a:pt x="125" y="872"/>
                    <a:pt x="124" y="885"/>
                    <a:pt x="123" y="909"/>
                  </a:cubicBezTo>
                  <a:cubicBezTo>
                    <a:pt x="123" y="933"/>
                    <a:pt x="127" y="978"/>
                    <a:pt x="155" y="1006"/>
                  </a:cubicBezTo>
                  <a:cubicBezTo>
                    <a:pt x="178" y="1029"/>
                    <a:pt x="213" y="1037"/>
                    <a:pt x="259" y="1030"/>
                  </a:cubicBezTo>
                  <a:cubicBezTo>
                    <a:pt x="289" y="1025"/>
                    <a:pt x="289" y="1018"/>
                    <a:pt x="288" y="999"/>
                  </a:cubicBezTo>
                  <a:cubicBezTo>
                    <a:pt x="287" y="986"/>
                    <a:pt x="287" y="967"/>
                    <a:pt x="302" y="951"/>
                  </a:cubicBezTo>
                  <a:cubicBezTo>
                    <a:pt x="304" y="949"/>
                    <a:pt x="306" y="946"/>
                    <a:pt x="308" y="944"/>
                  </a:cubicBezTo>
                  <a:cubicBezTo>
                    <a:pt x="309" y="943"/>
                    <a:pt x="309" y="943"/>
                    <a:pt x="309" y="943"/>
                  </a:cubicBezTo>
                  <a:cubicBezTo>
                    <a:pt x="332" y="917"/>
                    <a:pt x="371" y="873"/>
                    <a:pt x="417" y="872"/>
                  </a:cubicBezTo>
                  <a:cubicBezTo>
                    <a:pt x="439" y="871"/>
                    <a:pt x="460" y="880"/>
                    <a:pt x="479" y="899"/>
                  </a:cubicBezTo>
                  <a:close/>
                </a:path>
              </a:pathLst>
            </a:custGeom>
            <a:solidFill>
              <a:srgbClr val="16719A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rot="2700000">
              <a:off x="4111552" y="3403270"/>
              <a:ext cx="1608534" cy="1593056"/>
            </a:xfrm>
            <a:custGeom>
              <a:avLst/>
              <a:gdLst>
                <a:gd name="T0" fmla="*/ 210 w 1165"/>
                <a:gd name="T1" fmla="*/ 456 h 1154"/>
                <a:gd name="T2" fmla="*/ 11 w 1165"/>
                <a:gd name="T3" fmla="*/ 574 h 1154"/>
                <a:gd name="T4" fmla="*/ 114 w 1165"/>
                <a:gd name="T5" fmla="*/ 707 h 1154"/>
                <a:gd name="T6" fmla="*/ 199 w 1165"/>
                <a:gd name="T7" fmla="*/ 764 h 1154"/>
                <a:gd name="T8" fmla="*/ 265 w 1165"/>
                <a:gd name="T9" fmla="*/ 760 h 1154"/>
                <a:gd name="T10" fmla="*/ 285 w 1165"/>
                <a:gd name="T11" fmla="*/ 712 h 1154"/>
                <a:gd name="T12" fmla="*/ 332 w 1165"/>
                <a:gd name="T13" fmla="*/ 641 h 1154"/>
                <a:gd name="T14" fmla="*/ 420 w 1165"/>
                <a:gd name="T15" fmla="*/ 657 h 1154"/>
                <a:gd name="T16" fmla="*/ 474 w 1165"/>
                <a:gd name="T17" fmla="*/ 702 h 1154"/>
                <a:gd name="T18" fmla="*/ 521 w 1165"/>
                <a:gd name="T19" fmla="*/ 802 h 1154"/>
                <a:gd name="T20" fmla="*/ 469 w 1165"/>
                <a:gd name="T21" fmla="*/ 842 h 1154"/>
                <a:gd name="T22" fmla="*/ 406 w 1165"/>
                <a:gd name="T23" fmla="*/ 931 h 1154"/>
                <a:gd name="T24" fmla="*/ 516 w 1165"/>
                <a:gd name="T25" fmla="*/ 1091 h 1154"/>
                <a:gd name="T26" fmla="*/ 603 w 1165"/>
                <a:gd name="T27" fmla="*/ 1152 h 1154"/>
                <a:gd name="T28" fmla="*/ 610 w 1165"/>
                <a:gd name="T29" fmla="*/ 1154 h 1154"/>
                <a:gd name="T30" fmla="*/ 775 w 1165"/>
                <a:gd name="T31" fmla="*/ 1066 h 1154"/>
                <a:gd name="T32" fmla="*/ 790 w 1165"/>
                <a:gd name="T33" fmla="*/ 916 h 1154"/>
                <a:gd name="T34" fmla="*/ 668 w 1165"/>
                <a:gd name="T35" fmla="*/ 813 h 1154"/>
                <a:gd name="T36" fmla="*/ 778 w 1165"/>
                <a:gd name="T37" fmla="*/ 676 h 1154"/>
                <a:gd name="T38" fmla="*/ 841 w 1165"/>
                <a:gd name="T39" fmla="*/ 728 h 1154"/>
                <a:gd name="T40" fmla="*/ 900 w 1165"/>
                <a:gd name="T41" fmla="*/ 812 h 1154"/>
                <a:gd name="T42" fmla="*/ 1165 w 1165"/>
                <a:gd name="T43" fmla="*/ 600 h 1154"/>
                <a:gd name="T44" fmla="*/ 996 w 1165"/>
                <a:gd name="T45" fmla="*/ 390 h 1154"/>
                <a:gd name="T46" fmla="*/ 824 w 1165"/>
                <a:gd name="T47" fmla="*/ 447 h 1154"/>
                <a:gd name="T48" fmla="*/ 649 w 1165"/>
                <a:gd name="T49" fmla="*/ 407 h 1154"/>
                <a:gd name="T50" fmla="*/ 640 w 1165"/>
                <a:gd name="T51" fmla="*/ 309 h 1154"/>
                <a:gd name="T52" fmla="*/ 754 w 1165"/>
                <a:gd name="T53" fmla="*/ 159 h 1154"/>
                <a:gd name="T54" fmla="*/ 556 w 1165"/>
                <a:gd name="T55" fmla="*/ 0 h 1154"/>
                <a:gd name="T56" fmla="*/ 330 w 1165"/>
                <a:gd name="T57" fmla="*/ 254 h 1154"/>
                <a:gd name="T58" fmla="*/ 248 w 1165"/>
                <a:gd name="T59" fmla="*/ 168 h 1154"/>
                <a:gd name="T60" fmla="*/ 71 w 1165"/>
                <a:gd name="T61" fmla="*/ 107 h 1154"/>
                <a:gd name="T62" fmla="*/ 106 w 1165"/>
                <a:gd name="T63" fmla="*/ 307 h 1154"/>
                <a:gd name="T64" fmla="*/ 210 w 1165"/>
                <a:gd name="T65" fmla="*/ 456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5" h="1154">
                  <a:moveTo>
                    <a:pt x="210" y="456"/>
                  </a:moveTo>
                  <a:cubicBezTo>
                    <a:pt x="187" y="512"/>
                    <a:pt x="61" y="558"/>
                    <a:pt x="11" y="574"/>
                  </a:cubicBezTo>
                  <a:cubicBezTo>
                    <a:pt x="20" y="589"/>
                    <a:pt x="63" y="656"/>
                    <a:pt x="114" y="707"/>
                  </a:cubicBezTo>
                  <a:cubicBezTo>
                    <a:pt x="146" y="739"/>
                    <a:pt x="175" y="758"/>
                    <a:pt x="199" y="764"/>
                  </a:cubicBezTo>
                  <a:cubicBezTo>
                    <a:pt x="230" y="771"/>
                    <a:pt x="252" y="769"/>
                    <a:pt x="265" y="760"/>
                  </a:cubicBezTo>
                  <a:cubicBezTo>
                    <a:pt x="280" y="750"/>
                    <a:pt x="283" y="730"/>
                    <a:pt x="285" y="712"/>
                  </a:cubicBezTo>
                  <a:cubicBezTo>
                    <a:pt x="288" y="687"/>
                    <a:pt x="304" y="654"/>
                    <a:pt x="332" y="641"/>
                  </a:cubicBezTo>
                  <a:cubicBezTo>
                    <a:pt x="350" y="633"/>
                    <a:pt x="380" y="629"/>
                    <a:pt x="420" y="657"/>
                  </a:cubicBezTo>
                  <a:cubicBezTo>
                    <a:pt x="440" y="671"/>
                    <a:pt x="459" y="687"/>
                    <a:pt x="474" y="702"/>
                  </a:cubicBezTo>
                  <a:cubicBezTo>
                    <a:pt x="501" y="729"/>
                    <a:pt x="530" y="768"/>
                    <a:pt x="521" y="802"/>
                  </a:cubicBezTo>
                  <a:cubicBezTo>
                    <a:pt x="515" y="822"/>
                    <a:pt x="498" y="835"/>
                    <a:pt x="469" y="842"/>
                  </a:cubicBezTo>
                  <a:cubicBezTo>
                    <a:pt x="394" y="860"/>
                    <a:pt x="400" y="895"/>
                    <a:pt x="406" y="931"/>
                  </a:cubicBezTo>
                  <a:cubicBezTo>
                    <a:pt x="409" y="952"/>
                    <a:pt x="457" y="1032"/>
                    <a:pt x="516" y="1091"/>
                  </a:cubicBezTo>
                  <a:cubicBezTo>
                    <a:pt x="547" y="1122"/>
                    <a:pt x="577" y="1143"/>
                    <a:pt x="603" y="1152"/>
                  </a:cubicBezTo>
                  <a:cubicBezTo>
                    <a:pt x="610" y="1154"/>
                    <a:pt x="610" y="1154"/>
                    <a:pt x="610" y="1154"/>
                  </a:cubicBezTo>
                  <a:cubicBezTo>
                    <a:pt x="673" y="1130"/>
                    <a:pt x="748" y="1084"/>
                    <a:pt x="775" y="1066"/>
                  </a:cubicBezTo>
                  <a:cubicBezTo>
                    <a:pt x="808" y="1044"/>
                    <a:pt x="849" y="1009"/>
                    <a:pt x="790" y="916"/>
                  </a:cubicBezTo>
                  <a:cubicBezTo>
                    <a:pt x="731" y="823"/>
                    <a:pt x="684" y="879"/>
                    <a:pt x="668" y="813"/>
                  </a:cubicBezTo>
                  <a:cubicBezTo>
                    <a:pt x="653" y="748"/>
                    <a:pt x="722" y="687"/>
                    <a:pt x="778" y="676"/>
                  </a:cubicBezTo>
                  <a:cubicBezTo>
                    <a:pt x="834" y="665"/>
                    <a:pt x="837" y="696"/>
                    <a:pt x="841" y="728"/>
                  </a:cubicBezTo>
                  <a:cubicBezTo>
                    <a:pt x="845" y="760"/>
                    <a:pt x="865" y="790"/>
                    <a:pt x="900" y="812"/>
                  </a:cubicBezTo>
                  <a:cubicBezTo>
                    <a:pt x="1017" y="862"/>
                    <a:pt x="1109" y="740"/>
                    <a:pt x="1165" y="600"/>
                  </a:cubicBezTo>
                  <a:cubicBezTo>
                    <a:pt x="1162" y="575"/>
                    <a:pt x="1072" y="454"/>
                    <a:pt x="996" y="390"/>
                  </a:cubicBezTo>
                  <a:cubicBezTo>
                    <a:pt x="921" y="325"/>
                    <a:pt x="856" y="359"/>
                    <a:pt x="824" y="447"/>
                  </a:cubicBezTo>
                  <a:cubicBezTo>
                    <a:pt x="792" y="536"/>
                    <a:pt x="673" y="428"/>
                    <a:pt x="649" y="407"/>
                  </a:cubicBezTo>
                  <a:cubicBezTo>
                    <a:pt x="625" y="386"/>
                    <a:pt x="588" y="318"/>
                    <a:pt x="640" y="309"/>
                  </a:cubicBezTo>
                  <a:cubicBezTo>
                    <a:pt x="692" y="299"/>
                    <a:pt x="783" y="233"/>
                    <a:pt x="754" y="159"/>
                  </a:cubicBezTo>
                  <a:cubicBezTo>
                    <a:pt x="724" y="84"/>
                    <a:pt x="650" y="49"/>
                    <a:pt x="556" y="0"/>
                  </a:cubicBezTo>
                  <a:cubicBezTo>
                    <a:pt x="504" y="201"/>
                    <a:pt x="357" y="266"/>
                    <a:pt x="330" y="254"/>
                  </a:cubicBezTo>
                  <a:cubicBezTo>
                    <a:pt x="304" y="241"/>
                    <a:pt x="238" y="217"/>
                    <a:pt x="248" y="168"/>
                  </a:cubicBezTo>
                  <a:cubicBezTo>
                    <a:pt x="266" y="100"/>
                    <a:pt x="133" y="37"/>
                    <a:pt x="71" y="107"/>
                  </a:cubicBezTo>
                  <a:cubicBezTo>
                    <a:pt x="0" y="187"/>
                    <a:pt x="26" y="309"/>
                    <a:pt x="106" y="307"/>
                  </a:cubicBezTo>
                  <a:cubicBezTo>
                    <a:pt x="186" y="306"/>
                    <a:pt x="238" y="386"/>
                    <a:pt x="210" y="456"/>
                  </a:cubicBezTo>
                  <a:close/>
                </a:path>
              </a:pathLst>
            </a:custGeom>
            <a:solidFill>
              <a:srgbClr val="125A7B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rgbClr val="95C4D8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2700000">
              <a:off x="2982926" y="3423650"/>
              <a:ext cx="1620440" cy="1591866"/>
            </a:xfrm>
            <a:custGeom>
              <a:avLst/>
              <a:gdLst>
                <a:gd name="T0" fmla="*/ 1103 w 1174"/>
                <a:gd name="T1" fmla="*/ 1014 h 1154"/>
                <a:gd name="T2" fmla="*/ 1106 w 1174"/>
                <a:gd name="T3" fmla="*/ 878 h 1154"/>
                <a:gd name="T4" fmla="*/ 1057 w 1174"/>
                <a:gd name="T5" fmla="*/ 843 h 1154"/>
                <a:gd name="T6" fmla="*/ 1023 w 1174"/>
                <a:gd name="T7" fmla="*/ 815 h 1154"/>
                <a:gd name="T8" fmla="*/ 990 w 1174"/>
                <a:gd name="T9" fmla="*/ 728 h 1154"/>
                <a:gd name="T10" fmla="*/ 1170 w 1174"/>
                <a:gd name="T11" fmla="*/ 590 h 1154"/>
                <a:gd name="T12" fmla="*/ 1174 w 1174"/>
                <a:gd name="T13" fmla="*/ 589 h 1154"/>
                <a:gd name="T14" fmla="*/ 1167 w 1174"/>
                <a:gd name="T15" fmla="*/ 586 h 1154"/>
                <a:gd name="T16" fmla="*/ 1072 w 1174"/>
                <a:gd name="T17" fmla="*/ 520 h 1154"/>
                <a:gd name="T18" fmla="*/ 956 w 1174"/>
                <a:gd name="T19" fmla="*/ 350 h 1154"/>
                <a:gd name="T20" fmla="*/ 1034 w 1174"/>
                <a:gd name="T21" fmla="*/ 238 h 1154"/>
                <a:gd name="T22" fmla="*/ 1071 w 1174"/>
                <a:gd name="T23" fmla="*/ 211 h 1154"/>
                <a:gd name="T24" fmla="*/ 1030 w 1174"/>
                <a:gd name="T25" fmla="*/ 132 h 1154"/>
                <a:gd name="T26" fmla="*/ 979 w 1174"/>
                <a:gd name="T27" fmla="*/ 89 h 1154"/>
                <a:gd name="T28" fmla="*/ 910 w 1174"/>
                <a:gd name="T29" fmla="*/ 74 h 1154"/>
                <a:gd name="T30" fmla="*/ 875 w 1174"/>
                <a:gd name="T31" fmla="*/ 129 h 1154"/>
                <a:gd name="T32" fmla="*/ 847 w 1174"/>
                <a:gd name="T33" fmla="*/ 191 h 1154"/>
                <a:gd name="T34" fmla="*/ 765 w 1174"/>
                <a:gd name="T35" fmla="*/ 198 h 1154"/>
                <a:gd name="T36" fmla="*/ 670 w 1174"/>
                <a:gd name="T37" fmla="*/ 136 h 1154"/>
                <a:gd name="T38" fmla="*/ 565 w 1174"/>
                <a:gd name="T39" fmla="*/ 0 h 1154"/>
                <a:gd name="T40" fmla="*/ 501 w 1174"/>
                <a:gd name="T41" fmla="*/ 48 h 1154"/>
                <a:gd name="T42" fmla="*/ 384 w 1174"/>
                <a:gd name="T43" fmla="*/ 224 h 1154"/>
                <a:gd name="T44" fmla="*/ 410 w 1174"/>
                <a:gd name="T45" fmla="*/ 301 h 1154"/>
                <a:gd name="T46" fmla="*/ 464 w 1174"/>
                <a:gd name="T47" fmla="*/ 324 h 1154"/>
                <a:gd name="T48" fmla="*/ 465 w 1174"/>
                <a:gd name="T49" fmla="*/ 324 h 1154"/>
                <a:gd name="T50" fmla="*/ 480 w 1174"/>
                <a:gd name="T51" fmla="*/ 327 h 1154"/>
                <a:gd name="T52" fmla="*/ 493 w 1174"/>
                <a:gd name="T53" fmla="*/ 330 h 1154"/>
                <a:gd name="T54" fmla="*/ 494 w 1174"/>
                <a:gd name="T55" fmla="*/ 344 h 1154"/>
                <a:gd name="T56" fmla="*/ 385 w 1174"/>
                <a:gd name="T57" fmla="*/ 505 h 1154"/>
                <a:gd name="T58" fmla="*/ 299 w 1174"/>
                <a:gd name="T59" fmla="*/ 525 h 1154"/>
                <a:gd name="T60" fmla="*/ 280 w 1174"/>
                <a:gd name="T61" fmla="*/ 522 h 1154"/>
                <a:gd name="T62" fmla="*/ 283 w 1174"/>
                <a:gd name="T63" fmla="*/ 502 h 1154"/>
                <a:gd name="T64" fmla="*/ 255 w 1174"/>
                <a:gd name="T65" fmla="*/ 435 h 1154"/>
                <a:gd name="T66" fmla="*/ 196 w 1174"/>
                <a:gd name="T67" fmla="*/ 401 h 1154"/>
                <a:gd name="T68" fmla="*/ 85 w 1174"/>
                <a:gd name="T69" fmla="*/ 459 h 1154"/>
                <a:gd name="T70" fmla="*/ 4 w 1174"/>
                <a:gd name="T71" fmla="*/ 546 h 1154"/>
                <a:gd name="T72" fmla="*/ 3 w 1174"/>
                <a:gd name="T73" fmla="*/ 548 h 1154"/>
                <a:gd name="T74" fmla="*/ 0 w 1174"/>
                <a:gd name="T75" fmla="*/ 572 h 1154"/>
                <a:gd name="T76" fmla="*/ 13 w 1174"/>
                <a:gd name="T77" fmla="*/ 593 h 1154"/>
                <a:gd name="T78" fmla="*/ 135 w 1174"/>
                <a:gd name="T79" fmla="*/ 787 h 1154"/>
                <a:gd name="T80" fmla="*/ 145 w 1174"/>
                <a:gd name="T81" fmla="*/ 796 h 1154"/>
                <a:gd name="T82" fmla="*/ 258 w 1174"/>
                <a:gd name="T83" fmla="*/ 827 h 1154"/>
                <a:gd name="T84" fmla="*/ 327 w 1174"/>
                <a:gd name="T85" fmla="*/ 790 h 1154"/>
                <a:gd name="T86" fmla="*/ 335 w 1174"/>
                <a:gd name="T87" fmla="*/ 758 h 1154"/>
                <a:gd name="T88" fmla="*/ 378 w 1174"/>
                <a:gd name="T89" fmla="*/ 697 h 1154"/>
                <a:gd name="T90" fmla="*/ 379 w 1174"/>
                <a:gd name="T91" fmla="*/ 697 h 1154"/>
                <a:gd name="T92" fmla="*/ 380 w 1174"/>
                <a:gd name="T93" fmla="*/ 697 h 1154"/>
                <a:gd name="T94" fmla="*/ 498 w 1174"/>
                <a:gd name="T95" fmla="*/ 706 h 1154"/>
                <a:gd name="T96" fmla="*/ 537 w 1174"/>
                <a:gd name="T97" fmla="*/ 787 h 1154"/>
                <a:gd name="T98" fmla="*/ 487 w 1174"/>
                <a:gd name="T99" fmla="*/ 857 h 1154"/>
                <a:gd name="T100" fmla="*/ 392 w 1174"/>
                <a:gd name="T101" fmla="*/ 938 h 1154"/>
                <a:gd name="T102" fmla="*/ 418 w 1174"/>
                <a:gd name="T103" fmla="*/ 1056 h 1154"/>
                <a:gd name="T104" fmla="*/ 606 w 1174"/>
                <a:gd name="T105" fmla="*/ 1152 h 1154"/>
                <a:gd name="T106" fmla="*/ 615 w 1174"/>
                <a:gd name="T107" fmla="*/ 1154 h 1154"/>
                <a:gd name="T108" fmla="*/ 616 w 1174"/>
                <a:gd name="T109" fmla="*/ 1144 h 1154"/>
                <a:gd name="T110" fmla="*/ 759 w 1174"/>
                <a:gd name="T111" fmla="*/ 932 h 1154"/>
                <a:gd name="T112" fmla="*/ 815 w 1174"/>
                <a:gd name="T113" fmla="*/ 902 h 1154"/>
                <a:gd name="T114" fmla="*/ 882 w 1174"/>
                <a:gd name="T115" fmla="*/ 934 h 1154"/>
                <a:gd name="T116" fmla="*/ 915 w 1174"/>
                <a:gd name="T117" fmla="*/ 980 h 1154"/>
                <a:gd name="T118" fmla="*/ 938 w 1174"/>
                <a:gd name="T119" fmla="*/ 1020 h 1154"/>
                <a:gd name="T120" fmla="*/ 938 w 1174"/>
                <a:gd name="T121" fmla="*/ 1020 h 1154"/>
                <a:gd name="T122" fmla="*/ 1035 w 1174"/>
                <a:gd name="T123" fmla="*/ 1051 h 1154"/>
                <a:gd name="T124" fmla="*/ 1103 w 1174"/>
                <a:gd name="T125" fmla="*/ 101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4" h="1154">
                  <a:moveTo>
                    <a:pt x="1103" y="1014"/>
                  </a:moveTo>
                  <a:cubicBezTo>
                    <a:pt x="1130" y="971"/>
                    <a:pt x="1152" y="925"/>
                    <a:pt x="1106" y="878"/>
                  </a:cubicBezTo>
                  <a:cubicBezTo>
                    <a:pt x="1094" y="866"/>
                    <a:pt x="1078" y="855"/>
                    <a:pt x="1057" y="843"/>
                  </a:cubicBezTo>
                  <a:cubicBezTo>
                    <a:pt x="1044" y="834"/>
                    <a:pt x="1032" y="824"/>
                    <a:pt x="1023" y="815"/>
                  </a:cubicBezTo>
                  <a:cubicBezTo>
                    <a:pt x="994" y="786"/>
                    <a:pt x="983" y="757"/>
                    <a:pt x="990" y="728"/>
                  </a:cubicBezTo>
                  <a:cubicBezTo>
                    <a:pt x="1006" y="663"/>
                    <a:pt x="1109" y="609"/>
                    <a:pt x="1170" y="590"/>
                  </a:cubicBezTo>
                  <a:cubicBezTo>
                    <a:pt x="1174" y="589"/>
                    <a:pt x="1174" y="589"/>
                    <a:pt x="1174" y="589"/>
                  </a:cubicBezTo>
                  <a:cubicBezTo>
                    <a:pt x="1167" y="586"/>
                    <a:pt x="1167" y="586"/>
                    <a:pt x="1167" y="586"/>
                  </a:cubicBezTo>
                  <a:cubicBezTo>
                    <a:pt x="1138" y="576"/>
                    <a:pt x="1105" y="554"/>
                    <a:pt x="1072" y="520"/>
                  </a:cubicBezTo>
                  <a:cubicBezTo>
                    <a:pt x="1015" y="463"/>
                    <a:pt x="961" y="379"/>
                    <a:pt x="956" y="350"/>
                  </a:cubicBezTo>
                  <a:cubicBezTo>
                    <a:pt x="950" y="312"/>
                    <a:pt x="942" y="260"/>
                    <a:pt x="1034" y="238"/>
                  </a:cubicBezTo>
                  <a:cubicBezTo>
                    <a:pt x="1066" y="230"/>
                    <a:pt x="1070" y="216"/>
                    <a:pt x="1071" y="211"/>
                  </a:cubicBezTo>
                  <a:cubicBezTo>
                    <a:pt x="1077" y="192"/>
                    <a:pt x="1062" y="163"/>
                    <a:pt x="1030" y="132"/>
                  </a:cubicBezTo>
                  <a:cubicBezTo>
                    <a:pt x="1015" y="117"/>
                    <a:pt x="997" y="102"/>
                    <a:pt x="979" y="89"/>
                  </a:cubicBezTo>
                  <a:cubicBezTo>
                    <a:pt x="953" y="71"/>
                    <a:pt x="929" y="66"/>
                    <a:pt x="910" y="74"/>
                  </a:cubicBezTo>
                  <a:cubicBezTo>
                    <a:pt x="890" y="83"/>
                    <a:pt x="877" y="109"/>
                    <a:pt x="875" y="129"/>
                  </a:cubicBezTo>
                  <a:cubicBezTo>
                    <a:pt x="873" y="145"/>
                    <a:pt x="870" y="175"/>
                    <a:pt x="847" y="191"/>
                  </a:cubicBezTo>
                  <a:cubicBezTo>
                    <a:pt x="829" y="204"/>
                    <a:pt x="802" y="207"/>
                    <a:pt x="765" y="198"/>
                  </a:cubicBezTo>
                  <a:cubicBezTo>
                    <a:pt x="736" y="192"/>
                    <a:pt x="705" y="172"/>
                    <a:pt x="670" y="136"/>
                  </a:cubicBezTo>
                  <a:cubicBezTo>
                    <a:pt x="619" y="85"/>
                    <a:pt x="577" y="21"/>
                    <a:pt x="565" y="0"/>
                  </a:cubicBezTo>
                  <a:cubicBezTo>
                    <a:pt x="545" y="18"/>
                    <a:pt x="521" y="34"/>
                    <a:pt x="501" y="48"/>
                  </a:cubicBezTo>
                  <a:cubicBezTo>
                    <a:pt x="438" y="90"/>
                    <a:pt x="380" y="129"/>
                    <a:pt x="384" y="224"/>
                  </a:cubicBezTo>
                  <a:cubicBezTo>
                    <a:pt x="386" y="260"/>
                    <a:pt x="394" y="285"/>
                    <a:pt x="410" y="301"/>
                  </a:cubicBezTo>
                  <a:cubicBezTo>
                    <a:pt x="426" y="317"/>
                    <a:pt x="447" y="321"/>
                    <a:pt x="464" y="324"/>
                  </a:cubicBezTo>
                  <a:cubicBezTo>
                    <a:pt x="465" y="324"/>
                    <a:pt x="465" y="324"/>
                    <a:pt x="465" y="324"/>
                  </a:cubicBezTo>
                  <a:cubicBezTo>
                    <a:pt x="471" y="325"/>
                    <a:pt x="476" y="326"/>
                    <a:pt x="480" y="327"/>
                  </a:cubicBezTo>
                  <a:cubicBezTo>
                    <a:pt x="493" y="330"/>
                    <a:pt x="493" y="330"/>
                    <a:pt x="493" y="330"/>
                  </a:cubicBezTo>
                  <a:cubicBezTo>
                    <a:pt x="494" y="344"/>
                    <a:pt x="494" y="344"/>
                    <a:pt x="494" y="344"/>
                  </a:cubicBezTo>
                  <a:cubicBezTo>
                    <a:pt x="504" y="440"/>
                    <a:pt x="414" y="491"/>
                    <a:pt x="385" y="505"/>
                  </a:cubicBezTo>
                  <a:cubicBezTo>
                    <a:pt x="348" y="522"/>
                    <a:pt x="315" y="528"/>
                    <a:pt x="299" y="525"/>
                  </a:cubicBezTo>
                  <a:cubicBezTo>
                    <a:pt x="280" y="522"/>
                    <a:pt x="280" y="522"/>
                    <a:pt x="280" y="522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6" y="481"/>
                    <a:pt x="275" y="456"/>
                    <a:pt x="255" y="435"/>
                  </a:cubicBezTo>
                  <a:cubicBezTo>
                    <a:pt x="239" y="419"/>
                    <a:pt x="218" y="407"/>
                    <a:pt x="196" y="401"/>
                  </a:cubicBezTo>
                  <a:cubicBezTo>
                    <a:pt x="174" y="395"/>
                    <a:pt x="134" y="416"/>
                    <a:pt x="85" y="459"/>
                  </a:cubicBezTo>
                  <a:cubicBezTo>
                    <a:pt x="41" y="498"/>
                    <a:pt x="8" y="539"/>
                    <a:pt x="4" y="546"/>
                  </a:cubicBezTo>
                  <a:cubicBezTo>
                    <a:pt x="3" y="547"/>
                    <a:pt x="3" y="548"/>
                    <a:pt x="3" y="548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4" y="578"/>
                    <a:pt x="8" y="585"/>
                    <a:pt x="13" y="593"/>
                  </a:cubicBezTo>
                  <a:cubicBezTo>
                    <a:pt x="44" y="648"/>
                    <a:pt x="97" y="737"/>
                    <a:pt x="135" y="787"/>
                  </a:cubicBezTo>
                  <a:cubicBezTo>
                    <a:pt x="138" y="790"/>
                    <a:pt x="142" y="793"/>
                    <a:pt x="145" y="796"/>
                  </a:cubicBezTo>
                  <a:cubicBezTo>
                    <a:pt x="172" y="824"/>
                    <a:pt x="214" y="835"/>
                    <a:pt x="258" y="827"/>
                  </a:cubicBezTo>
                  <a:cubicBezTo>
                    <a:pt x="291" y="821"/>
                    <a:pt x="319" y="806"/>
                    <a:pt x="327" y="790"/>
                  </a:cubicBezTo>
                  <a:cubicBezTo>
                    <a:pt x="331" y="781"/>
                    <a:pt x="333" y="770"/>
                    <a:pt x="335" y="758"/>
                  </a:cubicBezTo>
                  <a:cubicBezTo>
                    <a:pt x="342" y="723"/>
                    <a:pt x="348" y="701"/>
                    <a:pt x="378" y="697"/>
                  </a:cubicBezTo>
                  <a:cubicBezTo>
                    <a:pt x="379" y="697"/>
                    <a:pt x="379" y="697"/>
                    <a:pt x="379" y="697"/>
                  </a:cubicBezTo>
                  <a:cubicBezTo>
                    <a:pt x="380" y="697"/>
                    <a:pt x="380" y="697"/>
                    <a:pt x="380" y="697"/>
                  </a:cubicBezTo>
                  <a:cubicBezTo>
                    <a:pt x="435" y="678"/>
                    <a:pt x="472" y="680"/>
                    <a:pt x="498" y="706"/>
                  </a:cubicBezTo>
                  <a:cubicBezTo>
                    <a:pt x="517" y="725"/>
                    <a:pt x="528" y="758"/>
                    <a:pt x="537" y="787"/>
                  </a:cubicBezTo>
                  <a:cubicBezTo>
                    <a:pt x="547" y="821"/>
                    <a:pt x="528" y="834"/>
                    <a:pt x="487" y="857"/>
                  </a:cubicBezTo>
                  <a:cubicBezTo>
                    <a:pt x="457" y="874"/>
                    <a:pt x="418" y="895"/>
                    <a:pt x="392" y="938"/>
                  </a:cubicBezTo>
                  <a:cubicBezTo>
                    <a:pt x="369" y="975"/>
                    <a:pt x="378" y="1016"/>
                    <a:pt x="418" y="1056"/>
                  </a:cubicBezTo>
                  <a:cubicBezTo>
                    <a:pt x="467" y="1105"/>
                    <a:pt x="552" y="1142"/>
                    <a:pt x="606" y="1152"/>
                  </a:cubicBezTo>
                  <a:cubicBezTo>
                    <a:pt x="615" y="1154"/>
                    <a:pt x="615" y="1154"/>
                    <a:pt x="615" y="1154"/>
                  </a:cubicBezTo>
                  <a:cubicBezTo>
                    <a:pt x="616" y="1144"/>
                    <a:pt x="616" y="1144"/>
                    <a:pt x="616" y="1144"/>
                  </a:cubicBezTo>
                  <a:cubicBezTo>
                    <a:pt x="617" y="1116"/>
                    <a:pt x="687" y="1012"/>
                    <a:pt x="759" y="932"/>
                  </a:cubicBezTo>
                  <a:cubicBezTo>
                    <a:pt x="777" y="912"/>
                    <a:pt x="796" y="902"/>
                    <a:pt x="815" y="902"/>
                  </a:cubicBezTo>
                  <a:cubicBezTo>
                    <a:pt x="842" y="901"/>
                    <a:pt x="866" y="919"/>
                    <a:pt x="882" y="934"/>
                  </a:cubicBezTo>
                  <a:cubicBezTo>
                    <a:pt x="895" y="947"/>
                    <a:pt x="907" y="963"/>
                    <a:pt x="915" y="980"/>
                  </a:cubicBezTo>
                  <a:cubicBezTo>
                    <a:pt x="919" y="995"/>
                    <a:pt x="926" y="1009"/>
                    <a:pt x="938" y="1020"/>
                  </a:cubicBezTo>
                  <a:cubicBezTo>
                    <a:pt x="938" y="1020"/>
                    <a:pt x="938" y="1020"/>
                    <a:pt x="938" y="1020"/>
                  </a:cubicBezTo>
                  <a:cubicBezTo>
                    <a:pt x="961" y="1043"/>
                    <a:pt x="998" y="1055"/>
                    <a:pt x="1035" y="1051"/>
                  </a:cubicBezTo>
                  <a:cubicBezTo>
                    <a:pt x="1065" y="1047"/>
                    <a:pt x="1090" y="1034"/>
                    <a:pt x="1103" y="1014"/>
                  </a:cubicBezTo>
                  <a:close/>
                </a:path>
              </a:pathLst>
            </a:custGeom>
            <a:solidFill>
              <a:srgbClr val="6DADC9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86253" y="1124452"/>
            <a:ext cx="3383834" cy="1662313"/>
            <a:chOff x="386253" y="1229227"/>
            <a:chExt cx="3383834" cy="1662313"/>
          </a:xfrm>
        </p:grpSpPr>
        <p:sp>
          <p:nvSpPr>
            <p:cNvPr id="11" name="TextBox 10"/>
            <p:cNvSpPr txBox="1"/>
            <p:nvPr/>
          </p:nvSpPr>
          <p:spPr>
            <a:xfrm>
              <a:off x="819176" y="1229227"/>
              <a:ext cx="282708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000" b="1" dirty="0">
                  <a:solidFill>
                    <a:srgbClr val="16719A"/>
                  </a:solidFill>
                  <a:latin typeface="Raleway SemiBold" panose="020B0703030101060003" pitchFamily="34" charset="-52"/>
                </a:rPr>
                <a:t>НОВОСТИ И АКЦИИ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622429" y="1598878"/>
              <a:ext cx="3147658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новости деятельности банков, страховых, лизинговых компаний;</a:t>
              </a:r>
              <a:endParaRPr lang="en-US" sz="1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ru-RU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интересные акции и горячие </a:t>
              </a:r>
              <a:endParaRPr lang="en-US" sz="1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предложения;</a:t>
              </a:r>
              <a:endParaRPr lang="en-US" sz="1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ru-RU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размещение интервью, аналитических обзоров и материалов.</a:t>
              </a:r>
            </a:p>
          </p:txBody>
        </p:sp>
        <p:sp>
          <p:nvSpPr>
            <p:cNvPr id="37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386253" y="1736600"/>
              <a:ext cx="128234" cy="128234"/>
            </a:xfrm>
            <a:prstGeom prst="ellipse">
              <a:avLst/>
            </a:prstGeom>
            <a:solidFill>
              <a:srgbClr val="167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39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386253" y="2195221"/>
              <a:ext cx="128234" cy="128234"/>
            </a:xfrm>
            <a:prstGeom prst="ellipse">
              <a:avLst/>
            </a:prstGeom>
            <a:solidFill>
              <a:srgbClr val="167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40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386253" y="2653842"/>
              <a:ext cx="128234" cy="128234"/>
            </a:xfrm>
            <a:prstGeom prst="ellipse">
              <a:avLst/>
            </a:prstGeom>
            <a:solidFill>
              <a:srgbClr val="167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86253" y="4126959"/>
            <a:ext cx="4185796" cy="1675627"/>
            <a:chOff x="386253" y="4231734"/>
            <a:chExt cx="4185796" cy="1675627"/>
          </a:xfrm>
        </p:grpSpPr>
        <p:sp>
          <p:nvSpPr>
            <p:cNvPr id="30" name="TextBox 29"/>
            <p:cNvSpPr txBox="1"/>
            <p:nvPr/>
          </p:nvSpPr>
          <p:spPr>
            <a:xfrm>
              <a:off x="783382" y="4231734"/>
              <a:ext cx="378866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000" b="1" dirty="0">
                  <a:solidFill>
                    <a:srgbClr val="125A7B"/>
                  </a:solidFill>
                  <a:latin typeface="Raleway SemiBold" panose="020B0703030101060003" pitchFamily="34" charset="-52"/>
                </a:rPr>
                <a:t>АНАЛИТИКА И</a:t>
              </a:r>
              <a:r>
                <a:rPr lang="en-US" sz="2000" b="1" dirty="0">
                  <a:solidFill>
                    <a:srgbClr val="125A7B"/>
                  </a:solidFill>
                  <a:latin typeface="Raleway SemiBold" panose="020B0703030101060003" pitchFamily="34" charset="-52"/>
                </a:rPr>
                <a:t> </a:t>
              </a:r>
              <a:r>
                <a:rPr lang="ru-RU" sz="2000" b="1" dirty="0">
                  <a:solidFill>
                    <a:srgbClr val="125A7B"/>
                  </a:solidFill>
                  <a:latin typeface="Raleway SemiBold" panose="020B0703030101060003" pitchFamily="34" charset="-52"/>
                </a:rPr>
                <a:t>ОТЧЕТНОСТЬ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622426" y="4614699"/>
              <a:ext cx="3949623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возможность </a:t>
              </a:r>
              <a:r>
                <a:rPr lang="ru-RU" sz="1200" dirty="0" err="1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on-line</a:t>
              </a:r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 доступа в «личный кабинет»  клиента;</a:t>
              </a:r>
              <a:endParaRPr lang="en-US" sz="1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ru-RU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отчеты о конкурентах, ценах, потребительских предпочтениях, информационной активности банков;</a:t>
              </a:r>
              <a:endParaRPr lang="en-US" sz="1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ru-RU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формирование отчетов </a:t>
              </a:r>
              <a:br>
                <a:rPr lang="en-US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</a:br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по индивидуальным запросам клиента.</a:t>
              </a:r>
            </a:p>
          </p:txBody>
        </p:sp>
        <p:sp>
          <p:nvSpPr>
            <p:cNvPr id="41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386253" y="4734004"/>
              <a:ext cx="128234" cy="128234"/>
            </a:xfrm>
            <a:prstGeom prst="ellipse">
              <a:avLst/>
            </a:prstGeom>
            <a:solidFill>
              <a:srgbClr val="125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42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386253" y="5192625"/>
              <a:ext cx="128234" cy="128234"/>
            </a:xfrm>
            <a:prstGeom prst="ellipse">
              <a:avLst/>
            </a:prstGeom>
            <a:solidFill>
              <a:srgbClr val="125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43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386253" y="5651246"/>
              <a:ext cx="128234" cy="128234"/>
            </a:xfrm>
            <a:prstGeom prst="ellipse">
              <a:avLst/>
            </a:prstGeom>
            <a:solidFill>
              <a:srgbClr val="125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831572" y="768486"/>
            <a:ext cx="4194675" cy="3381948"/>
            <a:chOff x="377374" y="1229227"/>
            <a:chExt cx="4194675" cy="2900616"/>
          </a:xfrm>
        </p:grpSpPr>
        <p:sp>
          <p:nvSpPr>
            <p:cNvPr id="47" name="TextBox 46"/>
            <p:cNvSpPr txBox="1"/>
            <p:nvPr/>
          </p:nvSpPr>
          <p:spPr>
            <a:xfrm>
              <a:off x="822307" y="1229227"/>
              <a:ext cx="374974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000" b="1" dirty="0">
                  <a:solidFill>
                    <a:srgbClr val="5092B0"/>
                  </a:solidFill>
                  <a:latin typeface="Raleway SemiBold" panose="020B0703030101060003" pitchFamily="34" charset="-52"/>
                </a:rPr>
                <a:t>УНИКАЛЬНЫЙ</a:t>
              </a:r>
              <a:r>
                <a:rPr lang="ru-RU" sz="2000" b="1" dirty="0">
                  <a:solidFill>
                    <a:srgbClr val="5092B0"/>
                  </a:solidFill>
                  <a:latin typeface="Raleway" panose="020B0503030101060003" pitchFamily="34" charset="0"/>
                </a:rPr>
                <a:t> ФУНКЦИОНАЛ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flipH="1">
              <a:off x="640184" y="1828644"/>
              <a:ext cx="3496248" cy="2301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возможность подобрать любую  финансовую услугу по индивидуальным параметрам;</a:t>
              </a: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ru-RU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на сайте представлены все банковские и другие услуги;</a:t>
              </a: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ru-RU" sz="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актуальные курсы валют </a:t>
              </a:r>
            </a:p>
            <a:p>
              <a:r>
                <a:rPr lang="ru-RU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(обновление каждые 10 минут).</a:t>
              </a:r>
              <a:endParaRPr lang="en-US" sz="1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endParaRPr lang="en-US" sz="1200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r>
                <a:rPr lang="ru-RU" sz="1200" b="1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Новый проект купить бизнес (база бизнесов направленная на продажу в РФ, РБ). </a:t>
              </a:r>
            </a:p>
            <a:p>
              <a:endParaRPr lang="ru-RU" sz="1200" b="1" dirty="0">
                <a:latin typeface="Raleway" panose="020B0503030101060003" pitchFamily="34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  <a:p>
              <a:r>
                <a:rPr lang="ru-RU" sz="1200" b="1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rPr>
                <a:t>Модернизация сайта 2024(налоги, экономика, финансы, строка курсов и другое). </a:t>
              </a:r>
            </a:p>
          </p:txBody>
        </p:sp>
        <p:sp>
          <p:nvSpPr>
            <p:cNvPr id="49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377374" y="1966366"/>
              <a:ext cx="128234" cy="128234"/>
            </a:xfrm>
            <a:prstGeom prst="ellipse">
              <a:avLst/>
            </a:prstGeom>
            <a:solidFill>
              <a:srgbClr val="509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0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386253" y="2348399"/>
              <a:ext cx="128234" cy="128234"/>
            </a:xfrm>
            <a:prstGeom prst="ellipse">
              <a:avLst/>
            </a:prstGeom>
            <a:solidFill>
              <a:srgbClr val="509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1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386253" y="2781490"/>
              <a:ext cx="128234" cy="128234"/>
            </a:xfrm>
            <a:prstGeom prst="ellipse">
              <a:avLst/>
            </a:prstGeom>
            <a:solidFill>
              <a:srgbClr val="509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840451" y="4126959"/>
            <a:ext cx="4185796" cy="1644849"/>
            <a:chOff x="7840451" y="4126959"/>
            <a:chExt cx="4185796" cy="1644849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7840451" y="4126959"/>
              <a:ext cx="4185796" cy="1644849"/>
              <a:chOff x="386253" y="4231734"/>
              <a:chExt cx="4185796" cy="1644849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758913" y="4231734"/>
                <a:ext cx="381313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2000" b="1" dirty="0">
                    <a:solidFill>
                      <a:srgbClr val="6DADC9"/>
                    </a:solidFill>
                    <a:latin typeface="Raleway SemiBold" panose="020B0703030101060003" pitchFamily="34" charset="-52"/>
                  </a:rPr>
                  <a:t>РЕКЛАМА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flipH="1">
                <a:off x="622426" y="4614699"/>
                <a:ext cx="3949623" cy="1261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200" dirty="0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каждый банк  имеет свою собственную страницу «</a:t>
                </a:r>
                <a:r>
                  <a:rPr lang="ru-RU" sz="1200" dirty="0" err="1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welcome</a:t>
                </a:r>
                <a:r>
                  <a:rPr lang="ru-RU" sz="1200" dirty="0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 </a:t>
                </a:r>
                <a:r>
                  <a:rPr lang="ru-RU" sz="1200" dirty="0" err="1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page</a:t>
                </a:r>
                <a:r>
                  <a:rPr lang="ru-RU" sz="1200" dirty="0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»;</a:t>
                </a:r>
              </a:p>
              <a:p>
                <a:endParaRPr lang="en-US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endParaRPr lang="en-US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endParaRPr lang="ru-RU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r>
                  <a:rPr lang="ru-RU" sz="1200" dirty="0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баннерная, </a:t>
                </a:r>
                <a:r>
                  <a:rPr lang="ru-RU" sz="1200" dirty="0" err="1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тизерная</a:t>
                </a:r>
                <a:r>
                  <a:rPr lang="ru-RU" sz="1200" dirty="0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, текстовая реклама;</a:t>
                </a:r>
                <a:endParaRPr lang="en-US" sz="1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endParaRPr lang="en-US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endParaRPr lang="en-US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endParaRPr lang="ru-RU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r>
                  <a:rPr lang="ru-RU" sz="1200" dirty="0" err="1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лидогереция</a:t>
                </a:r>
                <a:r>
                  <a:rPr lang="ru-RU" sz="1200" dirty="0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; </a:t>
                </a:r>
              </a:p>
              <a:p>
                <a:endParaRPr lang="ru-RU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endParaRPr lang="ru-RU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endParaRPr lang="ru-RU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r>
                  <a:rPr lang="ru-RU" sz="1200" dirty="0">
                    <a:latin typeface="Raleway" panose="020B0503030101060003" pitchFamily="34" charset="0"/>
                    <a:ea typeface="Lato regular" panose="020F0502020204030203" pitchFamily="34" charset="0"/>
                    <a:cs typeface="Lato regular" panose="020F0502020204030203" pitchFamily="34" charset="0"/>
                  </a:rPr>
                  <a:t>возможности нестандартного размещения. </a:t>
                </a:r>
              </a:p>
              <a:p>
                <a:endParaRPr lang="ru-RU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  <a:p>
                <a:endParaRPr lang="ru-RU" sz="200" dirty="0">
                  <a:latin typeface="Raleway" panose="020B0503030101060003" pitchFamily="34" charset="0"/>
                  <a:ea typeface="Lato regular" panose="020F0502020204030203" pitchFamily="34" charset="0"/>
                  <a:cs typeface="Lato regular" panose="020F0502020204030203" pitchFamily="34" charset="0"/>
                </a:endParaRPr>
              </a:p>
            </p:txBody>
          </p:sp>
          <p:sp>
            <p:nvSpPr>
              <p:cNvPr id="55" name="Oval 109">
                <a:extLst>
                  <a:ext uri="{FF2B5EF4-FFF2-40B4-BE49-F238E27FC236}">
                    <a16:creationId xmlns:a16="http://schemas.microsoft.com/office/drawing/2014/main" id="{04B08D15-F03D-4D72-A391-D524C3FBCBC6}"/>
                  </a:ext>
                </a:extLst>
              </p:cNvPr>
              <p:cNvSpPr/>
              <p:nvPr/>
            </p:nvSpPr>
            <p:spPr>
              <a:xfrm>
                <a:off x="386253" y="4734004"/>
                <a:ext cx="128234" cy="128234"/>
              </a:xfrm>
              <a:prstGeom prst="ellipse">
                <a:avLst/>
              </a:prstGeom>
              <a:solidFill>
                <a:srgbClr val="6DAD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Oval 109">
                <a:extLst>
                  <a:ext uri="{FF2B5EF4-FFF2-40B4-BE49-F238E27FC236}">
                    <a16:creationId xmlns:a16="http://schemas.microsoft.com/office/drawing/2014/main" id="{04B08D15-F03D-4D72-A391-D524C3FBCBC6}"/>
                  </a:ext>
                </a:extLst>
              </p:cNvPr>
              <p:cNvSpPr/>
              <p:nvPr/>
            </p:nvSpPr>
            <p:spPr>
              <a:xfrm>
                <a:off x="386253" y="5097375"/>
                <a:ext cx="128234" cy="128234"/>
              </a:xfrm>
              <a:prstGeom prst="ellipse">
                <a:avLst/>
              </a:prstGeom>
              <a:solidFill>
                <a:srgbClr val="6DAD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Oval 109">
                <a:extLst>
                  <a:ext uri="{FF2B5EF4-FFF2-40B4-BE49-F238E27FC236}">
                    <a16:creationId xmlns:a16="http://schemas.microsoft.com/office/drawing/2014/main" id="{04B08D15-F03D-4D72-A391-D524C3FBCBC6}"/>
                  </a:ext>
                </a:extLst>
              </p:cNvPr>
              <p:cNvSpPr/>
              <p:nvPr/>
            </p:nvSpPr>
            <p:spPr>
              <a:xfrm>
                <a:off x="386253" y="5651246"/>
                <a:ext cx="128234" cy="128234"/>
              </a:xfrm>
              <a:prstGeom prst="ellipse">
                <a:avLst/>
              </a:prstGeom>
              <a:solidFill>
                <a:srgbClr val="6DAD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Oval 109">
              <a:extLst>
                <a:ext uri="{FF2B5EF4-FFF2-40B4-BE49-F238E27FC236}">
                  <a16:creationId xmlns:a16="http://schemas.microsoft.com/office/drawing/2014/main" id="{04B08D15-F03D-4D72-A391-D524C3FBCBC6}"/>
                </a:ext>
              </a:extLst>
            </p:cNvPr>
            <p:cNvSpPr/>
            <p:nvPr/>
          </p:nvSpPr>
          <p:spPr>
            <a:xfrm>
              <a:off x="7841861" y="5279060"/>
              <a:ext cx="128234" cy="128234"/>
            </a:xfrm>
            <a:prstGeom prst="ellipse">
              <a:avLst/>
            </a:prstGeom>
            <a:solidFill>
              <a:srgbClr val="6DAD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80063" y="1112319"/>
            <a:ext cx="7781888" cy="3321652"/>
            <a:chOff x="380063" y="1112319"/>
            <a:chExt cx="7781888" cy="3321652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253" y="1114742"/>
              <a:ext cx="318369" cy="318369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63" y="4115602"/>
              <a:ext cx="318369" cy="318369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582" y="1112319"/>
              <a:ext cx="318369" cy="318369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392" y="4113179"/>
              <a:ext cx="318369" cy="318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900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374224" y="-470921"/>
            <a:ext cx="14566225" cy="7342369"/>
            <a:chOff x="-2374224" y="-470921"/>
            <a:chExt cx="14566225" cy="7342369"/>
          </a:xfrm>
        </p:grpSpPr>
        <p:sp>
          <p:nvSpPr>
            <p:cNvPr id="124" name="Rectangle 4"/>
            <p:cNvSpPr/>
            <p:nvPr/>
          </p:nvSpPr>
          <p:spPr>
            <a:xfrm>
              <a:off x="1" y="3477763"/>
              <a:ext cx="12192000" cy="3393685"/>
            </a:xfrm>
            <a:prstGeom prst="rect">
              <a:avLst/>
            </a:prstGeom>
            <a:gradFill>
              <a:gsLst>
                <a:gs pos="0">
                  <a:srgbClr val="6DADC9"/>
                </a:gs>
                <a:gs pos="100000">
                  <a:srgbClr val="125A7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74224" y="-470921"/>
              <a:ext cx="9066579" cy="5439026"/>
            </a:xfrm>
            <a:prstGeom prst="rect">
              <a:avLst/>
            </a:prstGeom>
          </p:spPr>
        </p:pic>
        <p:grpSp>
          <p:nvGrpSpPr>
            <p:cNvPr id="65" name="Группа 64"/>
            <p:cNvGrpSpPr/>
            <p:nvPr/>
          </p:nvGrpSpPr>
          <p:grpSpPr>
            <a:xfrm>
              <a:off x="7853212" y="2440556"/>
              <a:ext cx="3980476" cy="4174959"/>
              <a:chOff x="7006797" y="1504893"/>
              <a:chExt cx="5058539" cy="5305695"/>
            </a:xfrm>
          </p:grpSpPr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96528" y="1504893"/>
                <a:ext cx="3368808" cy="5285011"/>
              </a:xfrm>
              <a:prstGeom prst="rect">
                <a:avLst/>
              </a:prstGeom>
              <a:effectLst>
                <a:outerShdw blurRad="88900" dist="50800" dir="5400000" algn="t" rotWithShape="0">
                  <a:prstClr val="black">
                    <a:alpha val="41000"/>
                  </a:prstClr>
                </a:outerShdw>
              </a:effectLst>
            </p:spPr>
          </p:pic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6797" y="3371267"/>
                <a:ext cx="3439321" cy="3439321"/>
              </a:xfrm>
              <a:prstGeom prst="rect">
                <a:avLst/>
              </a:prstGeom>
            </p:spPr>
          </p:pic>
        </p:grpSp>
      </p:grpSp>
      <p:grpSp>
        <p:nvGrpSpPr>
          <p:cNvPr id="68" name="Группа 67"/>
          <p:cNvGrpSpPr/>
          <p:nvPr/>
        </p:nvGrpSpPr>
        <p:grpSpPr>
          <a:xfrm>
            <a:off x="1204674" y="4865588"/>
            <a:ext cx="6791045" cy="1552096"/>
            <a:chOff x="838018" y="4629212"/>
            <a:chExt cx="6791045" cy="155209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53DEA89-426D-485D-8618-CF93D64B7BF9}"/>
                </a:ext>
              </a:extLst>
            </p:cNvPr>
            <p:cNvSpPr txBox="1"/>
            <p:nvPr/>
          </p:nvSpPr>
          <p:spPr>
            <a:xfrm>
              <a:off x="1442680" y="4629391"/>
              <a:ext cx="2209775" cy="461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2999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~ 360 000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74E1F84-3D61-4E0E-96A5-3FE5BD014362}"/>
                </a:ext>
              </a:extLst>
            </p:cNvPr>
            <p:cNvSpPr txBox="1"/>
            <p:nvPr/>
          </p:nvSpPr>
          <p:spPr>
            <a:xfrm flipH="1">
              <a:off x="1442679" y="5034737"/>
              <a:ext cx="2538148" cy="2693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Raleway" panose="020B00030301010600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Просмотров страниц в месяц </a:t>
              </a:r>
            </a:p>
          </p:txBody>
        </p:sp>
        <p:sp>
          <p:nvSpPr>
            <p:cNvPr id="71" name="Shape 5465"/>
            <p:cNvSpPr/>
            <p:nvPr/>
          </p:nvSpPr>
          <p:spPr>
            <a:xfrm>
              <a:off x="838018" y="4629212"/>
              <a:ext cx="389681" cy="58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46" y="9683"/>
                  </a:moveTo>
                  <a:cubicBezTo>
                    <a:pt x="13292" y="20483"/>
                    <a:pt x="13292" y="20483"/>
                    <a:pt x="13292" y="20483"/>
                  </a:cubicBezTo>
                  <a:cubicBezTo>
                    <a:pt x="12738" y="21228"/>
                    <a:pt x="12185" y="21600"/>
                    <a:pt x="11077" y="21600"/>
                  </a:cubicBezTo>
                  <a:cubicBezTo>
                    <a:pt x="9969" y="21600"/>
                    <a:pt x="8862" y="21228"/>
                    <a:pt x="8862" y="20483"/>
                  </a:cubicBezTo>
                  <a:cubicBezTo>
                    <a:pt x="1108" y="9683"/>
                    <a:pt x="1108" y="9683"/>
                    <a:pt x="1108" y="9683"/>
                  </a:cubicBezTo>
                  <a:cubicBezTo>
                    <a:pt x="554" y="8938"/>
                    <a:pt x="0" y="7821"/>
                    <a:pt x="0" y="7076"/>
                  </a:cubicBezTo>
                  <a:cubicBezTo>
                    <a:pt x="0" y="2979"/>
                    <a:pt x="4985" y="0"/>
                    <a:pt x="11077" y="0"/>
                  </a:cubicBezTo>
                  <a:cubicBezTo>
                    <a:pt x="17169" y="0"/>
                    <a:pt x="21600" y="2979"/>
                    <a:pt x="21600" y="7076"/>
                  </a:cubicBezTo>
                  <a:cubicBezTo>
                    <a:pt x="21600" y="7821"/>
                    <a:pt x="21600" y="8938"/>
                    <a:pt x="21046" y="9683"/>
                  </a:cubicBezTo>
                  <a:close/>
                  <a:moveTo>
                    <a:pt x="11077" y="3352"/>
                  </a:moveTo>
                  <a:cubicBezTo>
                    <a:pt x="8308" y="3352"/>
                    <a:pt x="5538" y="5214"/>
                    <a:pt x="5538" y="7076"/>
                  </a:cubicBezTo>
                  <a:cubicBezTo>
                    <a:pt x="5538" y="8938"/>
                    <a:pt x="8308" y="10800"/>
                    <a:pt x="11077" y="10800"/>
                  </a:cubicBezTo>
                  <a:cubicBezTo>
                    <a:pt x="13846" y="10800"/>
                    <a:pt x="16615" y="8938"/>
                    <a:pt x="16615" y="7076"/>
                  </a:cubicBezTo>
                  <a:cubicBezTo>
                    <a:pt x="16615" y="5214"/>
                    <a:pt x="13846" y="3352"/>
                    <a:pt x="11077" y="335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190500" dir="13500000" sy="23000" kx="1200000" algn="br" rotWithShape="0">
                <a:prstClr val="black">
                  <a:alpha val="15000"/>
                </a:prstClr>
              </a:outerShdw>
            </a:effectLst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46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91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337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783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229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674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120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566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 dirty="0">
                <a:solidFill>
                  <a:schemeClr val="bg1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3DEA89-426D-485D-8618-CF93D64B7BF9}"/>
                </a:ext>
              </a:extLst>
            </p:cNvPr>
            <p:cNvSpPr txBox="1"/>
            <p:nvPr/>
          </p:nvSpPr>
          <p:spPr>
            <a:xfrm>
              <a:off x="5090915" y="4629391"/>
              <a:ext cx="2538147" cy="461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2999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~ 1 000 000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74E1F84-3D61-4E0E-96A5-3FE5BD014362}"/>
                </a:ext>
              </a:extLst>
            </p:cNvPr>
            <p:cNvSpPr txBox="1"/>
            <p:nvPr/>
          </p:nvSpPr>
          <p:spPr>
            <a:xfrm flipH="1">
              <a:off x="5090915" y="5034737"/>
              <a:ext cx="2538148" cy="5125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Raleway" panose="020B00030301010600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Количество посетителей в квартал</a:t>
              </a:r>
            </a:p>
          </p:txBody>
        </p:sp>
        <p:sp>
          <p:nvSpPr>
            <p:cNvPr id="74" name="Shape 5465"/>
            <p:cNvSpPr/>
            <p:nvPr/>
          </p:nvSpPr>
          <p:spPr>
            <a:xfrm>
              <a:off x="4486254" y="4629212"/>
              <a:ext cx="389681" cy="58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46" y="9683"/>
                  </a:moveTo>
                  <a:cubicBezTo>
                    <a:pt x="13292" y="20483"/>
                    <a:pt x="13292" y="20483"/>
                    <a:pt x="13292" y="20483"/>
                  </a:cubicBezTo>
                  <a:cubicBezTo>
                    <a:pt x="12738" y="21228"/>
                    <a:pt x="12185" y="21600"/>
                    <a:pt x="11077" y="21600"/>
                  </a:cubicBezTo>
                  <a:cubicBezTo>
                    <a:pt x="9969" y="21600"/>
                    <a:pt x="8862" y="21228"/>
                    <a:pt x="8862" y="20483"/>
                  </a:cubicBezTo>
                  <a:cubicBezTo>
                    <a:pt x="1108" y="9683"/>
                    <a:pt x="1108" y="9683"/>
                    <a:pt x="1108" y="9683"/>
                  </a:cubicBezTo>
                  <a:cubicBezTo>
                    <a:pt x="554" y="8938"/>
                    <a:pt x="0" y="7821"/>
                    <a:pt x="0" y="7076"/>
                  </a:cubicBezTo>
                  <a:cubicBezTo>
                    <a:pt x="0" y="2979"/>
                    <a:pt x="4985" y="0"/>
                    <a:pt x="11077" y="0"/>
                  </a:cubicBezTo>
                  <a:cubicBezTo>
                    <a:pt x="17169" y="0"/>
                    <a:pt x="21600" y="2979"/>
                    <a:pt x="21600" y="7076"/>
                  </a:cubicBezTo>
                  <a:cubicBezTo>
                    <a:pt x="21600" y="7821"/>
                    <a:pt x="21600" y="8938"/>
                    <a:pt x="21046" y="9683"/>
                  </a:cubicBezTo>
                  <a:close/>
                  <a:moveTo>
                    <a:pt x="11077" y="3352"/>
                  </a:moveTo>
                  <a:cubicBezTo>
                    <a:pt x="8308" y="3352"/>
                    <a:pt x="5538" y="5214"/>
                    <a:pt x="5538" y="7076"/>
                  </a:cubicBezTo>
                  <a:cubicBezTo>
                    <a:pt x="5538" y="8938"/>
                    <a:pt x="8308" y="10800"/>
                    <a:pt x="11077" y="10800"/>
                  </a:cubicBezTo>
                  <a:cubicBezTo>
                    <a:pt x="13846" y="10800"/>
                    <a:pt x="16615" y="8938"/>
                    <a:pt x="16615" y="7076"/>
                  </a:cubicBezTo>
                  <a:cubicBezTo>
                    <a:pt x="16615" y="5214"/>
                    <a:pt x="13846" y="3352"/>
                    <a:pt x="11077" y="335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190500" dir="13500000" sy="23000" kx="1200000" algn="br" rotWithShape="0">
                <a:prstClr val="black">
                  <a:alpha val="15000"/>
                </a:prstClr>
              </a:outerShdw>
            </a:effectLst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46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91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337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783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229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674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120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566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53DEA89-426D-485D-8618-CF93D64B7BF9}"/>
                </a:ext>
              </a:extLst>
            </p:cNvPr>
            <p:cNvSpPr txBox="1"/>
            <p:nvPr/>
          </p:nvSpPr>
          <p:spPr>
            <a:xfrm>
              <a:off x="1442680" y="5506658"/>
              <a:ext cx="2115372" cy="461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2999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~ </a:t>
              </a:r>
              <a:r>
                <a:rPr lang="en-US" sz="2999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1</a:t>
              </a:r>
              <a:r>
                <a:rPr lang="ru-RU" sz="2999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80 000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74E1F84-3D61-4E0E-96A5-3FE5BD014362}"/>
                </a:ext>
              </a:extLst>
            </p:cNvPr>
            <p:cNvSpPr txBox="1"/>
            <p:nvPr/>
          </p:nvSpPr>
          <p:spPr>
            <a:xfrm flipH="1">
              <a:off x="1442679" y="5912004"/>
              <a:ext cx="2538148" cy="2693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Raleway" panose="020B00030301010600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Количество визитов в месяц</a:t>
              </a:r>
            </a:p>
          </p:txBody>
        </p:sp>
        <p:sp>
          <p:nvSpPr>
            <p:cNvPr id="77" name="Shape 5465"/>
            <p:cNvSpPr/>
            <p:nvPr/>
          </p:nvSpPr>
          <p:spPr>
            <a:xfrm>
              <a:off x="838018" y="5506479"/>
              <a:ext cx="389681" cy="58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46" y="9683"/>
                  </a:moveTo>
                  <a:cubicBezTo>
                    <a:pt x="13292" y="20483"/>
                    <a:pt x="13292" y="20483"/>
                    <a:pt x="13292" y="20483"/>
                  </a:cubicBezTo>
                  <a:cubicBezTo>
                    <a:pt x="12738" y="21228"/>
                    <a:pt x="12185" y="21600"/>
                    <a:pt x="11077" y="21600"/>
                  </a:cubicBezTo>
                  <a:cubicBezTo>
                    <a:pt x="9969" y="21600"/>
                    <a:pt x="8862" y="21228"/>
                    <a:pt x="8862" y="20483"/>
                  </a:cubicBezTo>
                  <a:cubicBezTo>
                    <a:pt x="1108" y="9683"/>
                    <a:pt x="1108" y="9683"/>
                    <a:pt x="1108" y="9683"/>
                  </a:cubicBezTo>
                  <a:cubicBezTo>
                    <a:pt x="554" y="8938"/>
                    <a:pt x="0" y="7821"/>
                    <a:pt x="0" y="7076"/>
                  </a:cubicBezTo>
                  <a:cubicBezTo>
                    <a:pt x="0" y="2979"/>
                    <a:pt x="4985" y="0"/>
                    <a:pt x="11077" y="0"/>
                  </a:cubicBezTo>
                  <a:cubicBezTo>
                    <a:pt x="17169" y="0"/>
                    <a:pt x="21600" y="2979"/>
                    <a:pt x="21600" y="7076"/>
                  </a:cubicBezTo>
                  <a:cubicBezTo>
                    <a:pt x="21600" y="7821"/>
                    <a:pt x="21600" y="8938"/>
                    <a:pt x="21046" y="9683"/>
                  </a:cubicBezTo>
                  <a:close/>
                  <a:moveTo>
                    <a:pt x="11077" y="3352"/>
                  </a:moveTo>
                  <a:cubicBezTo>
                    <a:pt x="8308" y="3352"/>
                    <a:pt x="5538" y="5214"/>
                    <a:pt x="5538" y="7076"/>
                  </a:cubicBezTo>
                  <a:cubicBezTo>
                    <a:pt x="5538" y="8938"/>
                    <a:pt x="8308" y="10800"/>
                    <a:pt x="11077" y="10800"/>
                  </a:cubicBezTo>
                  <a:cubicBezTo>
                    <a:pt x="13846" y="10800"/>
                    <a:pt x="16615" y="8938"/>
                    <a:pt x="16615" y="7076"/>
                  </a:cubicBezTo>
                  <a:cubicBezTo>
                    <a:pt x="16615" y="5214"/>
                    <a:pt x="13846" y="3352"/>
                    <a:pt x="11077" y="335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190500" dir="13500000" sy="23000" kx="1200000" algn="br" rotWithShape="0">
                <a:prstClr val="black">
                  <a:alpha val="15000"/>
                </a:prstClr>
              </a:outerShdw>
            </a:effectLst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46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91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337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783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229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674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120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566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53DEA89-426D-485D-8618-CF93D64B7BF9}"/>
                </a:ext>
              </a:extLst>
            </p:cNvPr>
            <p:cNvSpPr txBox="1"/>
            <p:nvPr/>
          </p:nvSpPr>
          <p:spPr>
            <a:xfrm>
              <a:off x="5090916" y="5506658"/>
              <a:ext cx="1933486" cy="461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999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90</a:t>
              </a:r>
              <a:r>
                <a:rPr lang="ru-RU" sz="2999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%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74E1F84-3D61-4E0E-96A5-3FE5BD014362}"/>
                </a:ext>
              </a:extLst>
            </p:cNvPr>
            <p:cNvSpPr txBox="1"/>
            <p:nvPr/>
          </p:nvSpPr>
          <p:spPr>
            <a:xfrm flipH="1">
              <a:off x="5090915" y="5912004"/>
              <a:ext cx="2538148" cy="2693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Raleway" panose="020B00030301010600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Доля новых посетителей</a:t>
              </a:r>
            </a:p>
          </p:txBody>
        </p:sp>
        <p:sp>
          <p:nvSpPr>
            <p:cNvPr id="80" name="Shape 5465"/>
            <p:cNvSpPr/>
            <p:nvPr/>
          </p:nvSpPr>
          <p:spPr>
            <a:xfrm>
              <a:off x="4486254" y="5506479"/>
              <a:ext cx="389681" cy="58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46" y="9683"/>
                  </a:moveTo>
                  <a:cubicBezTo>
                    <a:pt x="13292" y="20483"/>
                    <a:pt x="13292" y="20483"/>
                    <a:pt x="13292" y="20483"/>
                  </a:cubicBezTo>
                  <a:cubicBezTo>
                    <a:pt x="12738" y="21228"/>
                    <a:pt x="12185" y="21600"/>
                    <a:pt x="11077" y="21600"/>
                  </a:cubicBezTo>
                  <a:cubicBezTo>
                    <a:pt x="9969" y="21600"/>
                    <a:pt x="8862" y="21228"/>
                    <a:pt x="8862" y="20483"/>
                  </a:cubicBezTo>
                  <a:cubicBezTo>
                    <a:pt x="1108" y="9683"/>
                    <a:pt x="1108" y="9683"/>
                    <a:pt x="1108" y="9683"/>
                  </a:cubicBezTo>
                  <a:cubicBezTo>
                    <a:pt x="554" y="8938"/>
                    <a:pt x="0" y="7821"/>
                    <a:pt x="0" y="7076"/>
                  </a:cubicBezTo>
                  <a:cubicBezTo>
                    <a:pt x="0" y="2979"/>
                    <a:pt x="4985" y="0"/>
                    <a:pt x="11077" y="0"/>
                  </a:cubicBezTo>
                  <a:cubicBezTo>
                    <a:pt x="17169" y="0"/>
                    <a:pt x="21600" y="2979"/>
                    <a:pt x="21600" y="7076"/>
                  </a:cubicBezTo>
                  <a:cubicBezTo>
                    <a:pt x="21600" y="7821"/>
                    <a:pt x="21600" y="8938"/>
                    <a:pt x="21046" y="9683"/>
                  </a:cubicBezTo>
                  <a:close/>
                  <a:moveTo>
                    <a:pt x="11077" y="3352"/>
                  </a:moveTo>
                  <a:cubicBezTo>
                    <a:pt x="8308" y="3352"/>
                    <a:pt x="5538" y="5214"/>
                    <a:pt x="5538" y="7076"/>
                  </a:cubicBezTo>
                  <a:cubicBezTo>
                    <a:pt x="5538" y="8938"/>
                    <a:pt x="8308" y="10800"/>
                    <a:pt x="11077" y="10800"/>
                  </a:cubicBezTo>
                  <a:cubicBezTo>
                    <a:pt x="13846" y="10800"/>
                    <a:pt x="16615" y="8938"/>
                    <a:pt x="16615" y="7076"/>
                  </a:cubicBezTo>
                  <a:cubicBezTo>
                    <a:pt x="16615" y="5214"/>
                    <a:pt x="13846" y="3352"/>
                    <a:pt x="11077" y="335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190500" dir="13500000" sy="23000" kx="1200000" algn="br" rotWithShape="0">
                <a:prstClr val="black">
                  <a:alpha val="15000"/>
                </a:prstClr>
              </a:outerShdw>
            </a:effectLst>
          </p:spPr>
          <p:txBody>
            <a:bodyPr wrap="square" lIns="45713" tIns="45713" rIns="45713" bIns="45713" numCol="1" anchor="t">
              <a:noAutofit/>
            </a:bodyPr>
            <a:lstStyle>
              <a:defPPr>
                <a:defRPr lang="en-US"/>
              </a:defPPr>
              <a:lvl1pPr marL="0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46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91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337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783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229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674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120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566" algn="l" defTabSz="1828891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5219366" y="1389827"/>
            <a:ext cx="5984843" cy="1557039"/>
            <a:chOff x="5785624" y="914964"/>
            <a:chExt cx="5984843" cy="1557039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74E1F84-3D61-4E0E-96A5-3FE5BD014362}"/>
                </a:ext>
              </a:extLst>
            </p:cNvPr>
            <p:cNvSpPr txBox="1"/>
            <p:nvPr/>
          </p:nvSpPr>
          <p:spPr>
            <a:xfrm flipH="1">
              <a:off x="8139227" y="2227064"/>
              <a:ext cx="2115497" cy="244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400" dirty="0">
                  <a:solidFill>
                    <a:srgbClr val="125A7B"/>
                  </a:solidFill>
                  <a:latin typeface="Raleway" panose="020B00030301010600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Планшеты</a:t>
              </a:r>
            </a:p>
          </p:txBody>
        </p:sp>
        <p:grpSp>
          <p:nvGrpSpPr>
            <p:cNvPr id="83" name="Группа 82"/>
            <p:cNvGrpSpPr/>
            <p:nvPr/>
          </p:nvGrpSpPr>
          <p:grpSpPr>
            <a:xfrm>
              <a:off x="5785624" y="914964"/>
              <a:ext cx="5984843" cy="1543152"/>
              <a:chOff x="5785624" y="914964"/>
              <a:chExt cx="5984843" cy="1543152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74E1F84-3D61-4E0E-96A5-3FE5BD014362}"/>
                  </a:ext>
                </a:extLst>
              </p:cNvPr>
              <p:cNvSpPr txBox="1"/>
              <p:nvPr/>
            </p:nvSpPr>
            <p:spPr>
              <a:xfrm flipH="1">
                <a:off x="9196976" y="1320310"/>
                <a:ext cx="2573491" cy="2449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ru-RU" sz="1400" dirty="0">
                    <a:solidFill>
                      <a:srgbClr val="125A7B"/>
                    </a:solidFill>
                    <a:latin typeface="Raleway" panose="020B0003030101060003" pitchFamily="34" charset="0"/>
                    <a:ea typeface="Lato Medium" panose="020F0502020204030203" pitchFamily="34" charset="0"/>
                    <a:cs typeface="Lato Medium" panose="020F0502020204030203" pitchFamily="34" charset="0"/>
                  </a:rPr>
                  <a:t>Персональные компьютеры</a:t>
                </a:r>
              </a:p>
            </p:txBody>
          </p:sp>
          <p:grpSp>
            <p:nvGrpSpPr>
              <p:cNvPr id="85" name="Группа 84"/>
              <p:cNvGrpSpPr/>
              <p:nvPr/>
            </p:nvGrpSpPr>
            <p:grpSpPr>
              <a:xfrm>
                <a:off x="5785624" y="914964"/>
                <a:ext cx="5537372" cy="1543152"/>
                <a:chOff x="5785624" y="914964"/>
                <a:chExt cx="5537372" cy="1543152"/>
              </a:xfrm>
            </p:grpSpPr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153DEA89-426D-485D-8618-CF93D64B7BF9}"/>
                    </a:ext>
                  </a:extLst>
                </p:cNvPr>
                <p:cNvSpPr txBox="1"/>
                <p:nvPr/>
              </p:nvSpPr>
              <p:spPr>
                <a:xfrm>
                  <a:off x="6255877" y="914964"/>
                  <a:ext cx="1740259" cy="461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ru-RU" sz="2999" b="1" dirty="0">
                      <a:solidFill>
                        <a:srgbClr val="125A7B"/>
                      </a:solidFill>
                      <a:latin typeface="Raleway" panose="020B0003030101060003" pitchFamily="34" charset="0"/>
                    </a:rPr>
                    <a:t>78</a:t>
                  </a:r>
                  <a:r>
                    <a:rPr lang="en-US" sz="2999" b="1" dirty="0">
                      <a:solidFill>
                        <a:srgbClr val="125A7B"/>
                      </a:solidFill>
                      <a:latin typeface="Raleway" panose="020B0003030101060003" pitchFamily="34" charset="0"/>
                    </a:rPr>
                    <a:t>%</a:t>
                  </a:r>
                  <a:endParaRPr lang="ru-RU" sz="2999" b="1" dirty="0">
                    <a:solidFill>
                      <a:srgbClr val="125A7B"/>
                    </a:solidFill>
                    <a:latin typeface="Raleway" panose="020B0003030101060003" pitchFamily="34" charset="0"/>
                  </a:endParaRP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A74E1F84-3D61-4E0E-96A5-3FE5BD014362}"/>
                    </a:ext>
                  </a:extLst>
                </p:cNvPr>
                <p:cNvSpPr txBox="1"/>
                <p:nvPr/>
              </p:nvSpPr>
              <p:spPr>
                <a:xfrm flipH="1">
                  <a:off x="6255877" y="1320310"/>
                  <a:ext cx="2115497" cy="2449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25000"/>
                    </a:lnSpc>
                  </a:pPr>
                  <a:r>
                    <a:rPr lang="ru-RU" sz="1400" dirty="0">
                      <a:solidFill>
                        <a:srgbClr val="125A7B"/>
                      </a:solidFill>
                      <a:latin typeface="Raleway" panose="020B0003030101060003" pitchFamily="34" charset="0"/>
                      <a:ea typeface="Lato Medium" panose="020F0502020204030203" pitchFamily="34" charset="0"/>
                      <a:cs typeface="Lato Medium" panose="020F0502020204030203" pitchFamily="34" charset="0"/>
                    </a:rPr>
                    <a:t>Мобильные устройства</a:t>
                  </a: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53DEA89-426D-485D-8618-CF93D64B7BF9}"/>
                    </a:ext>
                  </a:extLst>
                </p:cNvPr>
                <p:cNvSpPr txBox="1"/>
                <p:nvPr/>
              </p:nvSpPr>
              <p:spPr>
                <a:xfrm>
                  <a:off x="9196977" y="914964"/>
                  <a:ext cx="2126019" cy="461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ru-RU" sz="2999" b="1" dirty="0">
                      <a:solidFill>
                        <a:srgbClr val="125A7B"/>
                      </a:solidFill>
                      <a:latin typeface="Raleway" panose="020B0003030101060003" pitchFamily="34" charset="0"/>
                    </a:rPr>
                    <a:t>20</a:t>
                  </a:r>
                  <a:r>
                    <a:rPr lang="en-US" sz="2999" b="1" dirty="0">
                      <a:solidFill>
                        <a:srgbClr val="125A7B"/>
                      </a:solidFill>
                      <a:latin typeface="Raleway" panose="020B0003030101060003" pitchFamily="34" charset="0"/>
                    </a:rPr>
                    <a:t>%</a:t>
                  </a:r>
                  <a:endParaRPr lang="ru-RU" sz="2999" b="1" dirty="0">
                    <a:solidFill>
                      <a:srgbClr val="125A7B"/>
                    </a:solidFill>
                    <a:latin typeface="Raleway" panose="020B0003030101060003" pitchFamily="34" charset="0"/>
                  </a:endParaRP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153DEA89-426D-485D-8618-CF93D64B7BF9}"/>
                    </a:ext>
                  </a:extLst>
                </p:cNvPr>
                <p:cNvSpPr txBox="1"/>
                <p:nvPr/>
              </p:nvSpPr>
              <p:spPr>
                <a:xfrm>
                  <a:off x="8139227" y="1821718"/>
                  <a:ext cx="795001" cy="461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ru-RU" sz="2999" b="1" dirty="0">
                      <a:solidFill>
                        <a:srgbClr val="125A7B"/>
                      </a:solidFill>
                      <a:latin typeface="Raleway" panose="020B0003030101060003" pitchFamily="34" charset="0"/>
                    </a:rPr>
                    <a:t>2%</a:t>
                  </a:r>
                </a:p>
              </p:txBody>
            </p:sp>
            <p:grpSp>
              <p:nvGrpSpPr>
                <p:cNvPr id="90" name="Группа 89"/>
                <p:cNvGrpSpPr/>
                <p:nvPr/>
              </p:nvGrpSpPr>
              <p:grpSpPr>
                <a:xfrm>
                  <a:off x="5785624" y="963732"/>
                  <a:ext cx="249312" cy="587960"/>
                  <a:chOff x="7464023" y="4076616"/>
                  <a:chExt cx="625572" cy="1475304"/>
                </a:xfrm>
                <a:effectLst>
                  <a:outerShdw blurRad="190500" dir="13500000" sy="23000" kx="1200000" algn="br" rotWithShape="0">
                    <a:prstClr val="black">
                      <a:alpha val="15000"/>
                    </a:prstClr>
                  </a:outerShdw>
                </a:effectLst>
              </p:grpSpPr>
              <p:sp>
                <p:nvSpPr>
                  <p:cNvPr id="113" name="Rectangle 16"/>
                  <p:cNvSpPr/>
                  <p:nvPr/>
                </p:nvSpPr>
                <p:spPr>
                  <a:xfrm>
                    <a:off x="7464023" y="4529583"/>
                    <a:ext cx="625572" cy="116384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4" name="Rectangle 17"/>
                  <p:cNvSpPr/>
                  <p:nvPr/>
                </p:nvSpPr>
                <p:spPr>
                  <a:xfrm>
                    <a:off x="7464023" y="4680576"/>
                    <a:ext cx="625572" cy="11638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5" name="Rectangle 18"/>
                  <p:cNvSpPr/>
                  <p:nvPr/>
                </p:nvSpPr>
                <p:spPr>
                  <a:xfrm>
                    <a:off x="7464023" y="4831566"/>
                    <a:ext cx="625572" cy="11638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6" name="Rectangle 19"/>
                  <p:cNvSpPr/>
                  <p:nvPr/>
                </p:nvSpPr>
                <p:spPr>
                  <a:xfrm>
                    <a:off x="7464023" y="4982559"/>
                    <a:ext cx="625572" cy="11638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7" name="Rectangle 20"/>
                  <p:cNvSpPr/>
                  <p:nvPr/>
                </p:nvSpPr>
                <p:spPr>
                  <a:xfrm>
                    <a:off x="7464023" y="5133550"/>
                    <a:ext cx="625572" cy="11638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8" name="Rectangle 21"/>
                  <p:cNvSpPr/>
                  <p:nvPr/>
                </p:nvSpPr>
                <p:spPr>
                  <a:xfrm>
                    <a:off x="7464023" y="5284543"/>
                    <a:ext cx="625572" cy="11638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9" name="Rectangle 22"/>
                  <p:cNvSpPr/>
                  <p:nvPr/>
                </p:nvSpPr>
                <p:spPr>
                  <a:xfrm>
                    <a:off x="7464023" y="5435536"/>
                    <a:ext cx="625572" cy="11638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20" name="Rectangle 23"/>
                  <p:cNvSpPr/>
                  <p:nvPr/>
                </p:nvSpPr>
                <p:spPr>
                  <a:xfrm>
                    <a:off x="7464023" y="4378592"/>
                    <a:ext cx="625572" cy="116384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21" name="Rectangle 24"/>
                  <p:cNvSpPr/>
                  <p:nvPr/>
                </p:nvSpPr>
                <p:spPr>
                  <a:xfrm>
                    <a:off x="7464023" y="4227604"/>
                    <a:ext cx="625572" cy="116384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22" name="Rectangle 25"/>
                  <p:cNvSpPr/>
                  <p:nvPr/>
                </p:nvSpPr>
                <p:spPr>
                  <a:xfrm>
                    <a:off x="7464023" y="4076616"/>
                    <a:ext cx="625572" cy="116384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91" name="Группа 90"/>
                <p:cNvGrpSpPr/>
                <p:nvPr/>
              </p:nvGrpSpPr>
              <p:grpSpPr>
                <a:xfrm>
                  <a:off x="8729201" y="986926"/>
                  <a:ext cx="249312" cy="587964"/>
                  <a:chOff x="7464023" y="4076616"/>
                  <a:chExt cx="625572" cy="1475317"/>
                </a:xfrm>
                <a:effectLst>
                  <a:outerShdw blurRad="190500" dir="13500000" sy="23000" kx="1200000" algn="br" rotWithShape="0">
                    <a:prstClr val="black">
                      <a:alpha val="15000"/>
                    </a:prstClr>
                  </a:outerShdw>
                </a:effectLst>
              </p:grpSpPr>
              <p:sp>
                <p:nvSpPr>
                  <p:cNvPr id="103" name="Rectangle 16"/>
                  <p:cNvSpPr/>
                  <p:nvPr/>
                </p:nvSpPr>
                <p:spPr>
                  <a:xfrm>
                    <a:off x="7464023" y="4529594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04" name="Rectangle 17"/>
                  <p:cNvSpPr/>
                  <p:nvPr/>
                </p:nvSpPr>
                <p:spPr>
                  <a:xfrm>
                    <a:off x="7464023" y="4680586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05" name="Rectangle 18"/>
                  <p:cNvSpPr/>
                  <p:nvPr/>
                </p:nvSpPr>
                <p:spPr>
                  <a:xfrm>
                    <a:off x="7464023" y="4831578"/>
                    <a:ext cx="625572" cy="116385"/>
                  </a:xfrm>
                  <a:prstGeom prst="rect">
                    <a:avLst/>
                  </a:prstGeom>
                  <a:solidFill>
                    <a:srgbClr val="E7E6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07" name="Rectangle 20"/>
                  <p:cNvSpPr/>
                  <p:nvPr/>
                </p:nvSpPr>
                <p:spPr>
                  <a:xfrm>
                    <a:off x="7464023" y="5133563"/>
                    <a:ext cx="625572" cy="11638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08" name="Rectangle 21"/>
                  <p:cNvSpPr/>
                  <p:nvPr/>
                </p:nvSpPr>
                <p:spPr>
                  <a:xfrm>
                    <a:off x="7464023" y="5284556"/>
                    <a:ext cx="625572" cy="11638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09" name="Rectangle 22"/>
                  <p:cNvSpPr/>
                  <p:nvPr/>
                </p:nvSpPr>
                <p:spPr>
                  <a:xfrm>
                    <a:off x="7464023" y="5435548"/>
                    <a:ext cx="625572" cy="11638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0" name="Rectangle 23"/>
                  <p:cNvSpPr/>
                  <p:nvPr/>
                </p:nvSpPr>
                <p:spPr>
                  <a:xfrm>
                    <a:off x="7464023" y="4378601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1" name="Rectangle 24"/>
                  <p:cNvSpPr/>
                  <p:nvPr/>
                </p:nvSpPr>
                <p:spPr>
                  <a:xfrm>
                    <a:off x="7464023" y="4227608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12" name="Rectangle 25"/>
                  <p:cNvSpPr/>
                  <p:nvPr/>
                </p:nvSpPr>
                <p:spPr>
                  <a:xfrm>
                    <a:off x="7464023" y="4076616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7674934" y="1870152"/>
                  <a:ext cx="249312" cy="587964"/>
                  <a:chOff x="7464023" y="4076616"/>
                  <a:chExt cx="625572" cy="1475317"/>
                </a:xfrm>
                <a:effectLst>
                  <a:outerShdw blurRad="190500" dir="13500000" sy="23000" kx="1200000" algn="br" rotWithShape="0">
                    <a:prstClr val="black">
                      <a:alpha val="15000"/>
                    </a:prstClr>
                  </a:outerShdw>
                </a:effectLst>
              </p:grpSpPr>
              <p:sp>
                <p:nvSpPr>
                  <p:cNvPr id="93" name="Rectangle 16"/>
                  <p:cNvSpPr/>
                  <p:nvPr/>
                </p:nvSpPr>
                <p:spPr>
                  <a:xfrm>
                    <a:off x="7464023" y="4529594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94" name="Rectangle 17"/>
                  <p:cNvSpPr/>
                  <p:nvPr/>
                </p:nvSpPr>
                <p:spPr>
                  <a:xfrm>
                    <a:off x="7464023" y="4680586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95" name="Rectangle 18"/>
                  <p:cNvSpPr/>
                  <p:nvPr/>
                </p:nvSpPr>
                <p:spPr>
                  <a:xfrm>
                    <a:off x="7464023" y="4831578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96" name="Rectangle 19"/>
                  <p:cNvSpPr/>
                  <p:nvPr/>
                </p:nvSpPr>
                <p:spPr>
                  <a:xfrm>
                    <a:off x="7464023" y="4982571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97" name="Rectangle 20"/>
                  <p:cNvSpPr/>
                  <p:nvPr/>
                </p:nvSpPr>
                <p:spPr>
                  <a:xfrm>
                    <a:off x="7464023" y="5133563"/>
                    <a:ext cx="625572" cy="116385"/>
                  </a:xfrm>
                  <a:prstGeom prst="rect">
                    <a:avLst/>
                  </a:prstGeom>
                  <a:solidFill>
                    <a:srgbClr val="E7E6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98" name="Rectangle 21"/>
                  <p:cNvSpPr/>
                  <p:nvPr/>
                </p:nvSpPr>
                <p:spPr>
                  <a:xfrm>
                    <a:off x="7464023" y="5284556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99" name="Rectangle 22"/>
                  <p:cNvSpPr/>
                  <p:nvPr/>
                </p:nvSpPr>
                <p:spPr>
                  <a:xfrm>
                    <a:off x="7464023" y="5435548"/>
                    <a:ext cx="625572" cy="11638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00" name="Rectangle 23"/>
                  <p:cNvSpPr/>
                  <p:nvPr/>
                </p:nvSpPr>
                <p:spPr>
                  <a:xfrm>
                    <a:off x="7464023" y="4378601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01" name="Rectangle 24"/>
                  <p:cNvSpPr/>
                  <p:nvPr/>
                </p:nvSpPr>
                <p:spPr>
                  <a:xfrm>
                    <a:off x="7464023" y="4227608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02" name="Rectangle 25"/>
                  <p:cNvSpPr/>
                  <p:nvPr/>
                </p:nvSpPr>
                <p:spPr>
                  <a:xfrm>
                    <a:off x="7464023" y="4076616"/>
                    <a:ext cx="625572" cy="11638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</p:grpSp>
        </p:grpSp>
      </p:grpSp>
      <p:sp>
        <p:nvSpPr>
          <p:cNvPr id="123" name="TextBox 122"/>
          <p:cNvSpPr txBox="1"/>
          <p:nvPr/>
        </p:nvSpPr>
        <p:spPr>
          <a:xfrm>
            <a:off x="5188216" y="624813"/>
            <a:ext cx="57845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dirty="0">
                <a:solidFill>
                  <a:srgbClr val="135B7C"/>
                </a:solidFill>
                <a:latin typeface="Raleway SemiBold" panose="020B0703030101060003" pitchFamily="34" charset="-52"/>
              </a:rPr>
              <a:t>АНАЛИЗ ТРАФИКА САЙТА</a:t>
            </a:r>
            <a:endParaRPr lang="en-US" sz="3200" dirty="0">
              <a:solidFill>
                <a:srgbClr val="135B7C"/>
              </a:solidFill>
              <a:latin typeface="Raleway SemiBold" panose="020B0703030101060003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C9F409-E06C-889D-6A05-4F58BB060C64}"/>
              </a:ext>
            </a:extLst>
          </p:cNvPr>
          <p:cNvSpPr txBox="1"/>
          <p:nvPr/>
        </p:nvSpPr>
        <p:spPr>
          <a:xfrm>
            <a:off x="342070" y="6425251"/>
            <a:ext cx="5427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* - источник данных: </a:t>
            </a:r>
            <a:r>
              <a:rPr lang="en-US" sz="1600" i="1" dirty="0"/>
              <a:t>Yandex </a:t>
            </a:r>
            <a:r>
              <a:rPr lang="en-US" sz="1600" i="1" dirty="0" err="1"/>
              <a:t>Metrika</a:t>
            </a:r>
            <a:r>
              <a:rPr lang="ru-RU" sz="1600" i="1" dirty="0"/>
              <a:t> </a:t>
            </a:r>
            <a:r>
              <a:rPr lang="en-US" sz="1600" i="1" dirty="0"/>
              <a:t>(</a:t>
            </a:r>
            <a:r>
              <a:rPr lang="ru-RU" sz="1600" i="1" dirty="0"/>
              <a:t>июнь  2024)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E00E81D9-FC53-CD7C-9BD9-97ACB907C4BD}"/>
              </a:ext>
            </a:extLst>
          </p:cNvPr>
          <p:cNvSpPr/>
          <p:nvPr/>
        </p:nvSpPr>
        <p:spPr>
          <a:xfrm>
            <a:off x="8162943" y="1817427"/>
            <a:ext cx="249312" cy="4638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80294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4"/>
          <p:cNvSpPr/>
          <p:nvPr/>
        </p:nvSpPr>
        <p:spPr>
          <a:xfrm>
            <a:off x="6098713" y="0"/>
            <a:ext cx="6093287" cy="6858000"/>
          </a:xfrm>
          <a:prstGeom prst="rect">
            <a:avLst/>
          </a:prstGeom>
          <a:gradFill>
            <a:gsLst>
              <a:gs pos="0">
                <a:srgbClr val="6DADC9"/>
              </a:gs>
              <a:gs pos="100000">
                <a:srgbClr val="125A7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-5225" y="384905"/>
            <a:ext cx="610393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>
                <a:solidFill>
                  <a:srgbClr val="125A7B"/>
                </a:solidFill>
                <a:latin typeface="Raleway SemiBold" panose="020B0703030101060003" pitchFamily="34" charset="-52"/>
              </a:rPr>
              <a:t>Доля посетителей по регионам</a:t>
            </a:r>
            <a:endParaRPr lang="en-US" sz="2800" b="1" dirty="0">
              <a:solidFill>
                <a:srgbClr val="125A7B"/>
              </a:solidFill>
              <a:latin typeface="Raleway SemiBold" panose="020B0703030101060003" pitchFamily="34" charset="-52"/>
            </a:endParaRPr>
          </a:p>
        </p:txBody>
      </p:sp>
      <p:grpSp>
        <p:nvGrpSpPr>
          <p:cNvPr id="125" name="Группа 124"/>
          <p:cNvGrpSpPr/>
          <p:nvPr/>
        </p:nvGrpSpPr>
        <p:grpSpPr>
          <a:xfrm>
            <a:off x="169348" y="1121912"/>
            <a:ext cx="5754795" cy="4989545"/>
            <a:chOff x="179077" y="907180"/>
            <a:chExt cx="6641176" cy="5758058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77" y="907180"/>
              <a:ext cx="6641176" cy="5758058"/>
            </a:xfrm>
            <a:prstGeom prst="rect">
              <a:avLst/>
            </a:prstGeom>
          </p:spPr>
        </p:pic>
        <p:grpSp>
          <p:nvGrpSpPr>
            <p:cNvPr id="127" name="Группа 126"/>
            <p:cNvGrpSpPr/>
            <p:nvPr/>
          </p:nvGrpSpPr>
          <p:grpSpPr>
            <a:xfrm>
              <a:off x="2999367" y="2863761"/>
              <a:ext cx="848731" cy="848730"/>
              <a:chOff x="1860157" y="3961898"/>
              <a:chExt cx="1314280" cy="1314279"/>
            </a:xfrm>
          </p:grpSpPr>
          <p:sp>
            <p:nvSpPr>
              <p:cNvPr id="159" name="Oval 14"/>
              <p:cNvSpPr/>
              <p:nvPr/>
            </p:nvSpPr>
            <p:spPr>
              <a:xfrm>
                <a:off x="1860157" y="3961898"/>
                <a:ext cx="1314280" cy="1314279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Arc 15"/>
              <p:cNvSpPr/>
              <p:nvPr/>
            </p:nvSpPr>
            <p:spPr>
              <a:xfrm>
                <a:off x="1862237" y="3963978"/>
                <a:ext cx="1310120" cy="1310120"/>
              </a:xfrm>
              <a:prstGeom prst="arc">
                <a:avLst>
                  <a:gd name="adj1" fmla="val 16200000"/>
                  <a:gd name="adj2" fmla="val 5964960"/>
                </a:avLst>
              </a:prstGeom>
              <a:solidFill>
                <a:srgbClr val="125A7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Oval 16"/>
              <p:cNvSpPr/>
              <p:nvPr/>
            </p:nvSpPr>
            <p:spPr>
              <a:xfrm>
                <a:off x="1980772" y="4082513"/>
                <a:ext cx="1073050" cy="1073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2053754" y="4303367"/>
                <a:ext cx="956784" cy="605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2200" b="1" dirty="0">
                    <a:solidFill>
                      <a:srgbClr val="125A7B"/>
                    </a:solidFill>
                    <a:latin typeface="Raleway" panose="020B0003030101060003"/>
                  </a:rPr>
                  <a:t>53</a:t>
                </a:r>
                <a:r>
                  <a:rPr lang="en-US" sz="2200" b="1" dirty="0">
                    <a:solidFill>
                      <a:srgbClr val="125A7B"/>
                    </a:solidFill>
                    <a:latin typeface="Raleway" panose="020B0003030101060003"/>
                  </a:rPr>
                  <a:t>%</a:t>
                </a:r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53DEA89-426D-485D-8618-CF93D64B7BF9}"/>
                </a:ext>
              </a:extLst>
            </p:cNvPr>
            <p:cNvSpPr txBox="1"/>
            <p:nvPr/>
          </p:nvSpPr>
          <p:spPr>
            <a:xfrm>
              <a:off x="2545952" y="3771552"/>
              <a:ext cx="1503974" cy="2131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200" b="1" dirty="0">
                  <a:solidFill>
                    <a:srgbClr val="125A7B"/>
                  </a:solidFill>
                  <a:latin typeface="Raleway" panose="020B0003030101060003" pitchFamily="34" charset="0"/>
                </a:rPr>
                <a:t>Минская область</a:t>
              </a:r>
            </a:p>
          </p:txBody>
        </p:sp>
        <p:grpSp>
          <p:nvGrpSpPr>
            <p:cNvPr id="129" name="Группа 128"/>
            <p:cNvGrpSpPr/>
            <p:nvPr/>
          </p:nvGrpSpPr>
          <p:grpSpPr>
            <a:xfrm>
              <a:off x="1426087" y="4637404"/>
              <a:ext cx="848731" cy="848730"/>
              <a:chOff x="1860157" y="3961898"/>
              <a:chExt cx="1314280" cy="1314279"/>
            </a:xfrm>
          </p:grpSpPr>
          <p:sp>
            <p:nvSpPr>
              <p:cNvPr id="155" name="Oval 14"/>
              <p:cNvSpPr/>
              <p:nvPr/>
            </p:nvSpPr>
            <p:spPr>
              <a:xfrm>
                <a:off x="1860157" y="3961898"/>
                <a:ext cx="1314280" cy="1314279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6" name="Arc 15"/>
              <p:cNvSpPr/>
              <p:nvPr/>
            </p:nvSpPr>
            <p:spPr>
              <a:xfrm>
                <a:off x="1862237" y="3963978"/>
                <a:ext cx="1310121" cy="1310120"/>
              </a:xfrm>
              <a:prstGeom prst="arc">
                <a:avLst>
                  <a:gd name="adj1" fmla="val 16200000"/>
                  <a:gd name="adj2" fmla="val 17764214"/>
                </a:avLst>
              </a:prstGeom>
              <a:solidFill>
                <a:srgbClr val="125A7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7" name="Oval 16"/>
              <p:cNvSpPr/>
              <p:nvPr/>
            </p:nvSpPr>
            <p:spPr>
              <a:xfrm>
                <a:off x="1980772" y="4082513"/>
                <a:ext cx="1073050" cy="1073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2170672" y="4333078"/>
                <a:ext cx="693241" cy="605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2200" b="1" dirty="0">
                    <a:solidFill>
                      <a:srgbClr val="125A7B"/>
                    </a:solidFill>
                    <a:latin typeface="Raleway" panose="020B0003030101060003"/>
                  </a:rPr>
                  <a:t>9</a:t>
                </a:r>
                <a:r>
                  <a:rPr lang="en-US" sz="2200" b="1" dirty="0">
                    <a:solidFill>
                      <a:srgbClr val="125A7B"/>
                    </a:solidFill>
                    <a:latin typeface="Raleway" panose="020B0003030101060003"/>
                  </a:rPr>
                  <a:t>%</a:t>
                </a: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53DEA89-426D-485D-8618-CF93D64B7BF9}"/>
                </a:ext>
              </a:extLst>
            </p:cNvPr>
            <p:cNvSpPr txBox="1"/>
            <p:nvPr/>
          </p:nvSpPr>
          <p:spPr>
            <a:xfrm>
              <a:off x="882023" y="5521743"/>
              <a:ext cx="1659365" cy="2131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200" b="1" dirty="0">
                  <a:solidFill>
                    <a:srgbClr val="125A7B"/>
                  </a:solidFill>
                  <a:latin typeface="Raleway" panose="020B0003030101060003" pitchFamily="34" charset="0"/>
                </a:rPr>
                <a:t>Брестская область</a:t>
              </a:r>
            </a:p>
          </p:txBody>
        </p:sp>
        <p:grpSp>
          <p:nvGrpSpPr>
            <p:cNvPr id="131" name="Группа 130"/>
            <p:cNvGrpSpPr/>
            <p:nvPr/>
          </p:nvGrpSpPr>
          <p:grpSpPr>
            <a:xfrm>
              <a:off x="1025272" y="3132409"/>
              <a:ext cx="848731" cy="848730"/>
              <a:chOff x="1776009" y="3961994"/>
              <a:chExt cx="1314280" cy="1314278"/>
            </a:xfrm>
          </p:grpSpPr>
          <p:sp>
            <p:nvSpPr>
              <p:cNvPr id="151" name="Oval 14"/>
              <p:cNvSpPr/>
              <p:nvPr/>
            </p:nvSpPr>
            <p:spPr>
              <a:xfrm>
                <a:off x="1776009" y="3961994"/>
                <a:ext cx="1314280" cy="1314278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Arc 15"/>
              <p:cNvSpPr/>
              <p:nvPr/>
            </p:nvSpPr>
            <p:spPr>
              <a:xfrm>
                <a:off x="1778089" y="3964076"/>
                <a:ext cx="1310123" cy="1310120"/>
              </a:xfrm>
              <a:prstGeom prst="arc">
                <a:avLst>
                  <a:gd name="adj1" fmla="val 16200000"/>
                  <a:gd name="adj2" fmla="val 17997520"/>
                </a:avLst>
              </a:prstGeom>
              <a:solidFill>
                <a:srgbClr val="125A7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Oval 16"/>
              <p:cNvSpPr/>
              <p:nvPr/>
            </p:nvSpPr>
            <p:spPr>
              <a:xfrm>
                <a:off x="1896621" y="4082612"/>
                <a:ext cx="1073048" cy="1073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1956185" y="4333174"/>
                <a:ext cx="953919" cy="605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2200" b="1" dirty="0">
                    <a:solidFill>
                      <a:srgbClr val="125A7B"/>
                    </a:solidFill>
                    <a:latin typeface="Raleway" panose="020B0003030101060003"/>
                  </a:rPr>
                  <a:t>10</a:t>
                </a:r>
                <a:r>
                  <a:rPr lang="en-US" sz="2200" b="1" dirty="0">
                    <a:solidFill>
                      <a:srgbClr val="125A7B"/>
                    </a:solidFill>
                    <a:latin typeface="Raleway" panose="020B0003030101060003"/>
                  </a:rPr>
                  <a:t>%</a:t>
                </a:r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53DEA89-426D-485D-8618-CF93D64B7BF9}"/>
                </a:ext>
              </a:extLst>
            </p:cNvPr>
            <p:cNvSpPr txBox="1"/>
            <p:nvPr/>
          </p:nvSpPr>
          <p:spPr>
            <a:xfrm>
              <a:off x="661885" y="3994864"/>
              <a:ext cx="1879504" cy="2131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200" b="1" dirty="0">
                  <a:solidFill>
                    <a:srgbClr val="125A7B"/>
                  </a:solidFill>
                  <a:latin typeface="Raleway" panose="020B0003030101060003" pitchFamily="34" charset="0"/>
                </a:rPr>
                <a:t>Гродненская область</a:t>
              </a:r>
            </a:p>
          </p:txBody>
        </p:sp>
        <p:grpSp>
          <p:nvGrpSpPr>
            <p:cNvPr id="133" name="Группа 132"/>
            <p:cNvGrpSpPr/>
            <p:nvPr/>
          </p:nvGrpSpPr>
          <p:grpSpPr>
            <a:xfrm>
              <a:off x="3703365" y="1399149"/>
              <a:ext cx="848731" cy="848730"/>
              <a:chOff x="1860157" y="3961898"/>
              <a:chExt cx="1314280" cy="1314279"/>
            </a:xfrm>
          </p:grpSpPr>
          <p:sp>
            <p:nvSpPr>
              <p:cNvPr id="147" name="Oval 14"/>
              <p:cNvSpPr/>
              <p:nvPr/>
            </p:nvSpPr>
            <p:spPr>
              <a:xfrm>
                <a:off x="1860157" y="3961898"/>
                <a:ext cx="1314280" cy="1314279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Arc 15"/>
              <p:cNvSpPr/>
              <p:nvPr/>
            </p:nvSpPr>
            <p:spPr>
              <a:xfrm>
                <a:off x="1862237" y="3963978"/>
                <a:ext cx="1310121" cy="1310120"/>
              </a:xfrm>
              <a:prstGeom prst="arc">
                <a:avLst>
                  <a:gd name="adj1" fmla="val 16200000"/>
                  <a:gd name="adj2" fmla="val 17955018"/>
                </a:avLst>
              </a:prstGeom>
              <a:solidFill>
                <a:srgbClr val="125A7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Oval 16"/>
              <p:cNvSpPr/>
              <p:nvPr/>
            </p:nvSpPr>
            <p:spPr>
              <a:xfrm>
                <a:off x="1980772" y="4082513"/>
                <a:ext cx="1073050" cy="1073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2040333" y="4333078"/>
                <a:ext cx="953919" cy="605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2200" b="1" dirty="0">
                    <a:solidFill>
                      <a:srgbClr val="125A7B"/>
                    </a:solidFill>
                    <a:latin typeface="Raleway" panose="020B0003030101060003"/>
                  </a:rPr>
                  <a:t>10</a:t>
                </a:r>
                <a:r>
                  <a:rPr lang="en-US" sz="2200" b="1" dirty="0">
                    <a:solidFill>
                      <a:srgbClr val="125A7B"/>
                    </a:solidFill>
                    <a:latin typeface="Raleway" panose="020B0003030101060003"/>
                  </a:rPr>
                  <a:t>%</a:t>
                </a:r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153DEA89-426D-485D-8618-CF93D64B7BF9}"/>
                </a:ext>
              </a:extLst>
            </p:cNvPr>
            <p:cNvSpPr txBox="1"/>
            <p:nvPr/>
          </p:nvSpPr>
          <p:spPr>
            <a:xfrm>
              <a:off x="3376889" y="2316618"/>
              <a:ext cx="1663065" cy="2131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200" b="1" dirty="0">
                  <a:solidFill>
                    <a:srgbClr val="125A7B"/>
                  </a:solidFill>
                  <a:latin typeface="Raleway" panose="020B0003030101060003" pitchFamily="34" charset="0"/>
                </a:rPr>
                <a:t>Витебская область</a:t>
              </a:r>
            </a:p>
          </p:txBody>
        </p:sp>
        <p:grpSp>
          <p:nvGrpSpPr>
            <p:cNvPr id="135" name="Группа 134"/>
            <p:cNvGrpSpPr/>
            <p:nvPr/>
          </p:nvGrpSpPr>
          <p:grpSpPr>
            <a:xfrm>
              <a:off x="4962064" y="3132412"/>
              <a:ext cx="848731" cy="848730"/>
              <a:chOff x="1860157" y="3961898"/>
              <a:chExt cx="1314280" cy="1314279"/>
            </a:xfrm>
          </p:grpSpPr>
          <p:sp>
            <p:nvSpPr>
              <p:cNvPr id="143" name="Oval 14"/>
              <p:cNvSpPr/>
              <p:nvPr/>
            </p:nvSpPr>
            <p:spPr>
              <a:xfrm>
                <a:off x="1860157" y="3961898"/>
                <a:ext cx="1314280" cy="1314279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Arc 15"/>
              <p:cNvSpPr/>
              <p:nvPr/>
            </p:nvSpPr>
            <p:spPr>
              <a:xfrm>
                <a:off x="1862237" y="3963978"/>
                <a:ext cx="1310121" cy="1310120"/>
              </a:xfrm>
              <a:prstGeom prst="arc">
                <a:avLst>
                  <a:gd name="adj1" fmla="val 16200000"/>
                  <a:gd name="adj2" fmla="val 17384147"/>
                </a:avLst>
              </a:prstGeom>
              <a:solidFill>
                <a:srgbClr val="125A7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Oval 16"/>
              <p:cNvSpPr/>
              <p:nvPr/>
            </p:nvSpPr>
            <p:spPr>
              <a:xfrm>
                <a:off x="1980772" y="4082513"/>
                <a:ext cx="1073050" cy="1073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177835" y="4333078"/>
                <a:ext cx="678916" cy="605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2200" b="1" dirty="0">
                    <a:solidFill>
                      <a:srgbClr val="125A7B"/>
                    </a:solidFill>
                    <a:latin typeface="Raleway" panose="020B0003030101060003"/>
                  </a:rPr>
                  <a:t>7</a:t>
                </a:r>
                <a:r>
                  <a:rPr lang="en-US" sz="2200" b="1" dirty="0">
                    <a:solidFill>
                      <a:srgbClr val="125A7B"/>
                    </a:solidFill>
                    <a:latin typeface="Raleway" panose="020B0003030101060003"/>
                  </a:rPr>
                  <a:t>%</a:t>
                </a:r>
              </a:p>
            </p:txBody>
          </p: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53DEA89-426D-485D-8618-CF93D64B7BF9}"/>
                </a:ext>
              </a:extLst>
            </p:cNvPr>
            <p:cNvSpPr txBox="1"/>
            <p:nvPr/>
          </p:nvSpPr>
          <p:spPr>
            <a:xfrm>
              <a:off x="4285636" y="4000765"/>
              <a:ext cx="1886903" cy="2131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200" b="1" dirty="0">
                  <a:solidFill>
                    <a:srgbClr val="125A7B"/>
                  </a:solidFill>
                  <a:latin typeface="Raleway" panose="020B0003030101060003" pitchFamily="34" charset="0"/>
                </a:rPr>
                <a:t>Могилевская область</a:t>
              </a:r>
            </a:p>
          </p:txBody>
        </p:sp>
        <p:grpSp>
          <p:nvGrpSpPr>
            <p:cNvPr id="137" name="Группа 136"/>
            <p:cNvGrpSpPr/>
            <p:nvPr/>
          </p:nvGrpSpPr>
          <p:grpSpPr>
            <a:xfrm>
              <a:off x="4126387" y="4877103"/>
              <a:ext cx="848731" cy="848730"/>
              <a:chOff x="1860157" y="3961898"/>
              <a:chExt cx="1314280" cy="1314279"/>
            </a:xfrm>
          </p:grpSpPr>
          <p:sp>
            <p:nvSpPr>
              <p:cNvPr id="139" name="Oval 14"/>
              <p:cNvSpPr/>
              <p:nvPr/>
            </p:nvSpPr>
            <p:spPr>
              <a:xfrm>
                <a:off x="1860157" y="3961898"/>
                <a:ext cx="1314280" cy="1314279"/>
              </a:xfrm>
              <a:prstGeom prst="ellipse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0" name="Arc 15"/>
              <p:cNvSpPr/>
              <p:nvPr/>
            </p:nvSpPr>
            <p:spPr>
              <a:xfrm>
                <a:off x="1862237" y="3963978"/>
                <a:ext cx="1310121" cy="1310120"/>
              </a:xfrm>
              <a:prstGeom prst="arc">
                <a:avLst>
                  <a:gd name="adj1" fmla="val 16200000"/>
                  <a:gd name="adj2" fmla="val 18010756"/>
                </a:avLst>
              </a:prstGeom>
              <a:solidFill>
                <a:srgbClr val="125A7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1" name="Oval 16"/>
              <p:cNvSpPr/>
              <p:nvPr/>
            </p:nvSpPr>
            <p:spPr>
              <a:xfrm>
                <a:off x="1980772" y="4082513"/>
                <a:ext cx="1073050" cy="1073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2040333" y="4333078"/>
                <a:ext cx="953919" cy="605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2200" b="1" dirty="0">
                    <a:solidFill>
                      <a:srgbClr val="125A7B"/>
                    </a:solidFill>
                    <a:latin typeface="Raleway" panose="020B0003030101060003"/>
                  </a:rPr>
                  <a:t>10</a:t>
                </a:r>
                <a:r>
                  <a:rPr lang="en-US" sz="2200" b="1" dirty="0">
                    <a:solidFill>
                      <a:srgbClr val="125A7B"/>
                    </a:solidFill>
                    <a:latin typeface="Raleway" panose="020B0003030101060003"/>
                  </a:rPr>
                  <a:t>%</a:t>
                </a:r>
              </a:p>
            </p:txBody>
          </p: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53DEA89-426D-485D-8618-CF93D64B7BF9}"/>
                </a:ext>
              </a:extLst>
            </p:cNvPr>
            <p:cNvSpPr txBox="1"/>
            <p:nvPr/>
          </p:nvSpPr>
          <p:spPr>
            <a:xfrm>
              <a:off x="3525470" y="5737377"/>
              <a:ext cx="1761110" cy="2131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200" b="1" dirty="0">
                  <a:solidFill>
                    <a:srgbClr val="125A7B"/>
                  </a:solidFill>
                  <a:latin typeface="Raleway" panose="020B0003030101060003" pitchFamily="34" charset="0"/>
                </a:rPr>
                <a:t>Гомельская область</a:t>
              </a:r>
            </a:p>
          </p:txBody>
        </p:sp>
      </p:grpSp>
      <p:graphicFrame>
        <p:nvGraphicFramePr>
          <p:cNvPr id="164" name="Chart 3"/>
          <p:cNvGraphicFramePr/>
          <p:nvPr>
            <p:extLst>
              <p:ext uri="{D42A27DB-BD31-4B8C-83A1-F6EECF244321}">
                <p14:modId xmlns:p14="http://schemas.microsoft.com/office/powerpoint/2010/main" val="1317212761"/>
              </p:ext>
            </p:extLst>
          </p:nvPr>
        </p:nvGraphicFramePr>
        <p:xfrm>
          <a:off x="6852219" y="677069"/>
          <a:ext cx="4111123" cy="2740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5" name="TextBox 164"/>
          <p:cNvSpPr txBox="1"/>
          <p:nvPr/>
        </p:nvSpPr>
        <p:spPr>
          <a:xfrm>
            <a:off x="6103939" y="396991"/>
            <a:ext cx="60880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Raleway SemiBold" panose="020B0703030101060003" pitchFamily="34" charset="-52"/>
              </a:rPr>
              <a:t>Доля посетителей по полу</a:t>
            </a:r>
            <a:endParaRPr lang="en-US" sz="2800" b="1" dirty="0">
              <a:solidFill>
                <a:schemeClr val="bg1"/>
              </a:solidFill>
              <a:latin typeface="Raleway SemiBold" panose="020B0703030101060003" pitchFamily="34" charset="-52"/>
            </a:endParaRPr>
          </a:p>
        </p:txBody>
      </p:sp>
      <p:grpSp>
        <p:nvGrpSpPr>
          <p:cNvPr id="166" name="Группа 165"/>
          <p:cNvGrpSpPr/>
          <p:nvPr/>
        </p:nvGrpSpPr>
        <p:grpSpPr>
          <a:xfrm>
            <a:off x="8111248" y="1757824"/>
            <a:ext cx="516141" cy="595535"/>
            <a:chOff x="8910616" y="2421252"/>
            <a:chExt cx="762609" cy="879916"/>
          </a:xfrm>
        </p:grpSpPr>
        <p:sp>
          <p:nvSpPr>
            <p:cNvPr id="167" name="Freeform 10109"/>
            <p:cNvSpPr>
              <a:spLocks noEditPoints="1"/>
            </p:cNvSpPr>
            <p:nvPr/>
          </p:nvSpPr>
          <p:spPr bwMode="auto">
            <a:xfrm rot="21378022">
              <a:off x="9097016" y="2421252"/>
              <a:ext cx="576209" cy="590147"/>
            </a:xfrm>
            <a:custGeom>
              <a:avLst/>
              <a:gdLst>
                <a:gd name="T0" fmla="*/ 617 w 1751"/>
                <a:gd name="T1" fmla="*/ 555 h 1723"/>
                <a:gd name="T2" fmla="*/ 488 w 1751"/>
                <a:gd name="T3" fmla="*/ 600 h 1723"/>
                <a:gd name="T4" fmla="*/ 376 w 1751"/>
                <a:gd name="T5" fmla="*/ 683 h 1723"/>
                <a:gd name="T6" fmla="*/ 287 w 1751"/>
                <a:gd name="T7" fmla="*/ 804 h 1723"/>
                <a:gd name="T8" fmla="*/ 243 w 1751"/>
                <a:gd name="T9" fmla="*/ 943 h 1723"/>
                <a:gd name="T10" fmla="*/ 243 w 1751"/>
                <a:gd name="T11" fmla="*/ 1088 h 1723"/>
                <a:gd name="T12" fmla="*/ 287 w 1751"/>
                <a:gd name="T13" fmla="*/ 1226 h 1723"/>
                <a:gd name="T14" fmla="*/ 376 w 1751"/>
                <a:gd name="T15" fmla="*/ 1348 h 1723"/>
                <a:gd name="T16" fmla="*/ 489 w 1751"/>
                <a:gd name="T17" fmla="*/ 1429 h 1723"/>
                <a:gd name="T18" fmla="*/ 619 w 1751"/>
                <a:gd name="T19" fmla="*/ 1473 h 1723"/>
                <a:gd name="T20" fmla="*/ 757 w 1751"/>
                <a:gd name="T21" fmla="*/ 1479 h 1723"/>
                <a:gd name="T22" fmla="*/ 890 w 1751"/>
                <a:gd name="T23" fmla="*/ 1447 h 1723"/>
                <a:gd name="T24" fmla="*/ 1010 w 1751"/>
                <a:gd name="T25" fmla="*/ 1379 h 1723"/>
                <a:gd name="T26" fmla="*/ 1109 w 1751"/>
                <a:gd name="T27" fmla="*/ 1269 h 1723"/>
                <a:gd name="T28" fmla="*/ 1168 w 1751"/>
                <a:gd name="T29" fmla="*/ 1135 h 1723"/>
                <a:gd name="T30" fmla="*/ 1183 w 1751"/>
                <a:gd name="T31" fmla="*/ 991 h 1723"/>
                <a:gd name="T32" fmla="*/ 1153 w 1751"/>
                <a:gd name="T33" fmla="*/ 849 h 1723"/>
                <a:gd name="T34" fmla="*/ 1080 w 1751"/>
                <a:gd name="T35" fmla="*/ 721 h 1723"/>
                <a:gd name="T36" fmla="*/ 973 w 1751"/>
                <a:gd name="T37" fmla="*/ 624 h 1723"/>
                <a:gd name="T38" fmla="*/ 848 w 1751"/>
                <a:gd name="T39" fmla="*/ 565 h 1723"/>
                <a:gd name="T40" fmla="*/ 710 w 1751"/>
                <a:gd name="T41" fmla="*/ 545 h 1723"/>
                <a:gd name="T42" fmla="*/ 1675 w 1751"/>
                <a:gd name="T43" fmla="*/ 9 h 1723"/>
                <a:gd name="T44" fmla="*/ 1714 w 1751"/>
                <a:gd name="T45" fmla="*/ 35 h 1723"/>
                <a:gd name="T46" fmla="*/ 1742 w 1751"/>
                <a:gd name="T47" fmla="*/ 73 h 1723"/>
                <a:gd name="T48" fmla="*/ 1751 w 1751"/>
                <a:gd name="T49" fmla="*/ 559 h 1723"/>
                <a:gd name="T50" fmla="*/ 1725 w 1751"/>
                <a:gd name="T51" fmla="*/ 632 h 1723"/>
                <a:gd name="T52" fmla="*/ 1659 w 1751"/>
                <a:gd name="T53" fmla="*/ 674 h 1723"/>
                <a:gd name="T54" fmla="*/ 1579 w 1751"/>
                <a:gd name="T55" fmla="*/ 665 h 1723"/>
                <a:gd name="T56" fmla="*/ 1525 w 1751"/>
                <a:gd name="T57" fmla="*/ 611 h 1723"/>
                <a:gd name="T58" fmla="*/ 1512 w 1751"/>
                <a:gd name="T59" fmla="*/ 404 h 1723"/>
                <a:gd name="T60" fmla="*/ 1356 w 1751"/>
                <a:gd name="T61" fmla="*/ 717 h 1723"/>
                <a:gd name="T62" fmla="*/ 1409 w 1751"/>
                <a:gd name="T63" fmla="*/ 880 h 1723"/>
                <a:gd name="T64" fmla="*/ 1421 w 1751"/>
                <a:gd name="T65" fmla="*/ 1049 h 1723"/>
                <a:gd name="T66" fmla="*/ 1392 w 1751"/>
                <a:gd name="T67" fmla="*/ 1216 h 1723"/>
                <a:gd name="T68" fmla="*/ 1324 w 1751"/>
                <a:gd name="T69" fmla="*/ 1375 h 1723"/>
                <a:gd name="T70" fmla="*/ 1214 w 1751"/>
                <a:gd name="T71" fmla="*/ 1516 h 1723"/>
                <a:gd name="T72" fmla="*/ 1065 w 1751"/>
                <a:gd name="T73" fmla="*/ 1629 h 1723"/>
                <a:gd name="T74" fmla="*/ 896 w 1751"/>
                <a:gd name="T75" fmla="*/ 1698 h 1723"/>
                <a:gd name="T76" fmla="*/ 710 w 1751"/>
                <a:gd name="T77" fmla="*/ 1723 h 1723"/>
                <a:gd name="T78" fmla="*/ 526 w 1751"/>
                <a:gd name="T79" fmla="*/ 1698 h 1723"/>
                <a:gd name="T80" fmla="*/ 355 w 1751"/>
                <a:gd name="T81" fmla="*/ 1629 h 1723"/>
                <a:gd name="T82" fmla="*/ 207 w 1751"/>
                <a:gd name="T83" fmla="*/ 1516 h 1723"/>
                <a:gd name="T84" fmla="*/ 96 w 1751"/>
                <a:gd name="T85" fmla="*/ 1373 h 1723"/>
                <a:gd name="T86" fmla="*/ 27 w 1751"/>
                <a:gd name="T87" fmla="*/ 1213 h 1723"/>
                <a:gd name="T88" fmla="*/ 0 w 1751"/>
                <a:gd name="T89" fmla="*/ 1044 h 1723"/>
                <a:gd name="T90" fmla="*/ 13 w 1751"/>
                <a:gd name="T91" fmla="*/ 873 h 1723"/>
                <a:gd name="T92" fmla="*/ 68 w 1751"/>
                <a:gd name="T93" fmla="*/ 708 h 1723"/>
                <a:gd name="T94" fmla="*/ 166 w 1751"/>
                <a:gd name="T95" fmla="*/ 560 h 1723"/>
                <a:gd name="T96" fmla="*/ 303 w 1751"/>
                <a:gd name="T97" fmla="*/ 435 h 1723"/>
                <a:gd name="T98" fmla="*/ 466 w 1751"/>
                <a:gd name="T99" fmla="*/ 350 h 1723"/>
                <a:gd name="T100" fmla="*/ 648 w 1751"/>
                <a:gd name="T101" fmla="*/ 310 h 1723"/>
                <a:gd name="T102" fmla="*/ 840 w 1751"/>
                <a:gd name="T103" fmla="*/ 319 h 1723"/>
                <a:gd name="T104" fmla="*/ 1022 w 1751"/>
                <a:gd name="T105" fmla="*/ 379 h 1723"/>
                <a:gd name="T106" fmla="*/ 1336 w 1751"/>
                <a:gd name="T107" fmla="*/ 242 h 1723"/>
                <a:gd name="T108" fmla="*/ 1142 w 1751"/>
                <a:gd name="T109" fmla="*/ 230 h 1723"/>
                <a:gd name="T110" fmla="*/ 1088 w 1751"/>
                <a:gd name="T111" fmla="*/ 178 h 1723"/>
                <a:gd name="T112" fmla="*/ 1079 w 1751"/>
                <a:gd name="T113" fmla="*/ 100 h 1723"/>
                <a:gd name="T114" fmla="*/ 1120 w 1751"/>
                <a:gd name="T115" fmla="*/ 34 h 1723"/>
                <a:gd name="T116" fmla="*/ 1193 w 1751"/>
                <a:gd name="T117" fmla="*/ 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51" h="1723">
                  <a:moveTo>
                    <a:pt x="710" y="545"/>
                  </a:moveTo>
                  <a:lnTo>
                    <a:pt x="663" y="547"/>
                  </a:lnTo>
                  <a:lnTo>
                    <a:pt x="617" y="555"/>
                  </a:lnTo>
                  <a:lnTo>
                    <a:pt x="573" y="565"/>
                  </a:lnTo>
                  <a:lnTo>
                    <a:pt x="529" y="580"/>
                  </a:lnTo>
                  <a:lnTo>
                    <a:pt x="488" y="600"/>
                  </a:lnTo>
                  <a:lnTo>
                    <a:pt x="448" y="624"/>
                  </a:lnTo>
                  <a:lnTo>
                    <a:pt x="411" y="651"/>
                  </a:lnTo>
                  <a:lnTo>
                    <a:pt x="376" y="683"/>
                  </a:lnTo>
                  <a:lnTo>
                    <a:pt x="341" y="721"/>
                  </a:lnTo>
                  <a:lnTo>
                    <a:pt x="311" y="761"/>
                  </a:lnTo>
                  <a:lnTo>
                    <a:pt x="287" y="804"/>
                  </a:lnTo>
                  <a:lnTo>
                    <a:pt x="267" y="849"/>
                  </a:lnTo>
                  <a:lnTo>
                    <a:pt x="253" y="896"/>
                  </a:lnTo>
                  <a:lnTo>
                    <a:pt x="243" y="943"/>
                  </a:lnTo>
                  <a:lnTo>
                    <a:pt x="238" y="991"/>
                  </a:lnTo>
                  <a:lnTo>
                    <a:pt x="238" y="1040"/>
                  </a:lnTo>
                  <a:lnTo>
                    <a:pt x="243" y="1088"/>
                  </a:lnTo>
                  <a:lnTo>
                    <a:pt x="253" y="1135"/>
                  </a:lnTo>
                  <a:lnTo>
                    <a:pt x="267" y="1181"/>
                  </a:lnTo>
                  <a:lnTo>
                    <a:pt x="287" y="1226"/>
                  </a:lnTo>
                  <a:lnTo>
                    <a:pt x="311" y="1269"/>
                  </a:lnTo>
                  <a:lnTo>
                    <a:pt x="341" y="1310"/>
                  </a:lnTo>
                  <a:lnTo>
                    <a:pt x="376" y="1348"/>
                  </a:lnTo>
                  <a:lnTo>
                    <a:pt x="411" y="1379"/>
                  </a:lnTo>
                  <a:lnTo>
                    <a:pt x="449" y="1406"/>
                  </a:lnTo>
                  <a:lnTo>
                    <a:pt x="489" y="1429"/>
                  </a:lnTo>
                  <a:lnTo>
                    <a:pt x="531" y="1447"/>
                  </a:lnTo>
                  <a:lnTo>
                    <a:pt x="574" y="1463"/>
                  </a:lnTo>
                  <a:lnTo>
                    <a:pt x="619" y="1473"/>
                  </a:lnTo>
                  <a:lnTo>
                    <a:pt x="664" y="1479"/>
                  </a:lnTo>
                  <a:lnTo>
                    <a:pt x="710" y="1481"/>
                  </a:lnTo>
                  <a:lnTo>
                    <a:pt x="757" y="1479"/>
                  </a:lnTo>
                  <a:lnTo>
                    <a:pt x="802" y="1473"/>
                  </a:lnTo>
                  <a:lnTo>
                    <a:pt x="847" y="1463"/>
                  </a:lnTo>
                  <a:lnTo>
                    <a:pt x="890" y="1447"/>
                  </a:lnTo>
                  <a:lnTo>
                    <a:pt x="932" y="1429"/>
                  </a:lnTo>
                  <a:lnTo>
                    <a:pt x="972" y="1406"/>
                  </a:lnTo>
                  <a:lnTo>
                    <a:pt x="1010" y="1379"/>
                  </a:lnTo>
                  <a:lnTo>
                    <a:pt x="1045" y="1348"/>
                  </a:lnTo>
                  <a:lnTo>
                    <a:pt x="1080" y="1310"/>
                  </a:lnTo>
                  <a:lnTo>
                    <a:pt x="1109" y="1269"/>
                  </a:lnTo>
                  <a:lnTo>
                    <a:pt x="1134" y="1226"/>
                  </a:lnTo>
                  <a:lnTo>
                    <a:pt x="1153" y="1181"/>
                  </a:lnTo>
                  <a:lnTo>
                    <a:pt x="1168" y="1135"/>
                  </a:lnTo>
                  <a:lnTo>
                    <a:pt x="1178" y="1088"/>
                  </a:lnTo>
                  <a:lnTo>
                    <a:pt x="1183" y="1040"/>
                  </a:lnTo>
                  <a:lnTo>
                    <a:pt x="1183" y="991"/>
                  </a:lnTo>
                  <a:lnTo>
                    <a:pt x="1178" y="943"/>
                  </a:lnTo>
                  <a:lnTo>
                    <a:pt x="1168" y="896"/>
                  </a:lnTo>
                  <a:lnTo>
                    <a:pt x="1153" y="849"/>
                  </a:lnTo>
                  <a:lnTo>
                    <a:pt x="1134" y="804"/>
                  </a:lnTo>
                  <a:lnTo>
                    <a:pt x="1109" y="761"/>
                  </a:lnTo>
                  <a:lnTo>
                    <a:pt x="1080" y="721"/>
                  </a:lnTo>
                  <a:lnTo>
                    <a:pt x="1045" y="683"/>
                  </a:lnTo>
                  <a:lnTo>
                    <a:pt x="1010" y="651"/>
                  </a:lnTo>
                  <a:lnTo>
                    <a:pt x="973" y="624"/>
                  </a:lnTo>
                  <a:lnTo>
                    <a:pt x="933" y="600"/>
                  </a:lnTo>
                  <a:lnTo>
                    <a:pt x="892" y="580"/>
                  </a:lnTo>
                  <a:lnTo>
                    <a:pt x="848" y="565"/>
                  </a:lnTo>
                  <a:lnTo>
                    <a:pt x="804" y="555"/>
                  </a:lnTo>
                  <a:lnTo>
                    <a:pt x="758" y="547"/>
                  </a:lnTo>
                  <a:lnTo>
                    <a:pt x="710" y="545"/>
                  </a:lnTo>
                  <a:close/>
                  <a:moveTo>
                    <a:pt x="1632" y="0"/>
                  </a:moveTo>
                  <a:lnTo>
                    <a:pt x="1654" y="2"/>
                  </a:lnTo>
                  <a:lnTo>
                    <a:pt x="1675" y="9"/>
                  </a:lnTo>
                  <a:lnTo>
                    <a:pt x="1695" y="19"/>
                  </a:lnTo>
                  <a:lnTo>
                    <a:pt x="1713" y="34"/>
                  </a:lnTo>
                  <a:lnTo>
                    <a:pt x="1714" y="35"/>
                  </a:lnTo>
                  <a:lnTo>
                    <a:pt x="1715" y="36"/>
                  </a:lnTo>
                  <a:lnTo>
                    <a:pt x="1730" y="53"/>
                  </a:lnTo>
                  <a:lnTo>
                    <a:pt x="1742" y="73"/>
                  </a:lnTo>
                  <a:lnTo>
                    <a:pt x="1749" y="96"/>
                  </a:lnTo>
                  <a:lnTo>
                    <a:pt x="1751" y="119"/>
                  </a:lnTo>
                  <a:lnTo>
                    <a:pt x="1751" y="559"/>
                  </a:lnTo>
                  <a:lnTo>
                    <a:pt x="1748" y="585"/>
                  </a:lnTo>
                  <a:lnTo>
                    <a:pt x="1739" y="611"/>
                  </a:lnTo>
                  <a:lnTo>
                    <a:pt x="1725" y="632"/>
                  </a:lnTo>
                  <a:lnTo>
                    <a:pt x="1706" y="650"/>
                  </a:lnTo>
                  <a:lnTo>
                    <a:pt x="1685" y="665"/>
                  </a:lnTo>
                  <a:lnTo>
                    <a:pt x="1659" y="674"/>
                  </a:lnTo>
                  <a:lnTo>
                    <a:pt x="1631" y="677"/>
                  </a:lnTo>
                  <a:lnTo>
                    <a:pt x="1605" y="674"/>
                  </a:lnTo>
                  <a:lnTo>
                    <a:pt x="1579" y="665"/>
                  </a:lnTo>
                  <a:lnTo>
                    <a:pt x="1557" y="650"/>
                  </a:lnTo>
                  <a:lnTo>
                    <a:pt x="1539" y="632"/>
                  </a:lnTo>
                  <a:lnTo>
                    <a:pt x="1525" y="611"/>
                  </a:lnTo>
                  <a:lnTo>
                    <a:pt x="1515" y="585"/>
                  </a:lnTo>
                  <a:lnTo>
                    <a:pt x="1512" y="559"/>
                  </a:lnTo>
                  <a:lnTo>
                    <a:pt x="1512" y="404"/>
                  </a:lnTo>
                  <a:lnTo>
                    <a:pt x="1298" y="616"/>
                  </a:lnTo>
                  <a:lnTo>
                    <a:pt x="1330" y="665"/>
                  </a:lnTo>
                  <a:lnTo>
                    <a:pt x="1356" y="717"/>
                  </a:lnTo>
                  <a:lnTo>
                    <a:pt x="1378" y="770"/>
                  </a:lnTo>
                  <a:lnTo>
                    <a:pt x="1395" y="824"/>
                  </a:lnTo>
                  <a:lnTo>
                    <a:pt x="1409" y="880"/>
                  </a:lnTo>
                  <a:lnTo>
                    <a:pt x="1418" y="936"/>
                  </a:lnTo>
                  <a:lnTo>
                    <a:pt x="1421" y="992"/>
                  </a:lnTo>
                  <a:lnTo>
                    <a:pt x="1421" y="1049"/>
                  </a:lnTo>
                  <a:lnTo>
                    <a:pt x="1416" y="1105"/>
                  </a:lnTo>
                  <a:lnTo>
                    <a:pt x="1407" y="1161"/>
                  </a:lnTo>
                  <a:lnTo>
                    <a:pt x="1392" y="1216"/>
                  </a:lnTo>
                  <a:lnTo>
                    <a:pt x="1374" y="1270"/>
                  </a:lnTo>
                  <a:lnTo>
                    <a:pt x="1351" y="1323"/>
                  </a:lnTo>
                  <a:lnTo>
                    <a:pt x="1324" y="1375"/>
                  </a:lnTo>
                  <a:lnTo>
                    <a:pt x="1292" y="1424"/>
                  </a:lnTo>
                  <a:lnTo>
                    <a:pt x="1255" y="1471"/>
                  </a:lnTo>
                  <a:lnTo>
                    <a:pt x="1214" y="1516"/>
                  </a:lnTo>
                  <a:lnTo>
                    <a:pt x="1168" y="1558"/>
                  </a:lnTo>
                  <a:lnTo>
                    <a:pt x="1117" y="1595"/>
                  </a:lnTo>
                  <a:lnTo>
                    <a:pt x="1065" y="1629"/>
                  </a:lnTo>
                  <a:lnTo>
                    <a:pt x="1011" y="1657"/>
                  </a:lnTo>
                  <a:lnTo>
                    <a:pt x="954" y="1680"/>
                  </a:lnTo>
                  <a:lnTo>
                    <a:pt x="896" y="1698"/>
                  </a:lnTo>
                  <a:lnTo>
                    <a:pt x="835" y="1711"/>
                  </a:lnTo>
                  <a:lnTo>
                    <a:pt x="773" y="1720"/>
                  </a:lnTo>
                  <a:lnTo>
                    <a:pt x="710" y="1723"/>
                  </a:lnTo>
                  <a:lnTo>
                    <a:pt x="648" y="1720"/>
                  </a:lnTo>
                  <a:lnTo>
                    <a:pt x="585" y="1711"/>
                  </a:lnTo>
                  <a:lnTo>
                    <a:pt x="526" y="1698"/>
                  </a:lnTo>
                  <a:lnTo>
                    <a:pt x="466" y="1680"/>
                  </a:lnTo>
                  <a:lnTo>
                    <a:pt x="410" y="1657"/>
                  </a:lnTo>
                  <a:lnTo>
                    <a:pt x="355" y="1629"/>
                  </a:lnTo>
                  <a:lnTo>
                    <a:pt x="303" y="1595"/>
                  </a:lnTo>
                  <a:lnTo>
                    <a:pt x="253" y="1558"/>
                  </a:lnTo>
                  <a:lnTo>
                    <a:pt x="207" y="1516"/>
                  </a:lnTo>
                  <a:lnTo>
                    <a:pt x="166" y="1471"/>
                  </a:lnTo>
                  <a:lnTo>
                    <a:pt x="129" y="1423"/>
                  </a:lnTo>
                  <a:lnTo>
                    <a:pt x="96" y="1373"/>
                  </a:lnTo>
                  <a:lnTo>
                    <a:pt x="68" y="1321"/>
                  </a:lnTo>
                  <a:lnTo>
                    <a:pt x="46" y="1268"/>
                  </a:lnTo>
                  <a:lnTo>
                    <a:pt x="27" y="1213"/>
                  </a:lnTo>
                  <a:lnTo>
                    <a:pt x="13" y="1157"/>
                  </a:lnTo>
                  <a:lnTo>
                    <a:pt x="4" y="1101"/>
                  </a:lnTo>
                  <a:lnTo>
                    <a:pt x="0" y="1044"/>
                  </a:lnTo>
                  <a:lnTo>
                    <a:pt x="0" y="987"/>
                  </a:lnTo>
                  <a:lnTo>
                    <a:pt x="4" y="930"/>
                  </a:lnTo>
                  <a:lnTo>
                    <a:pt x="13" y="873"/>
                  </a:lnTo>
                  <a:lnTo>
                    <a:pt x="27" y="818"/>
                  </a:lnTo>
                  <a:lnTo>
                    <a:pt x="46" y="762"/>
                  </a:lnTo>
                  <a:lnTo>
                    <a:pt x="68" y="708"/>
                  </a:lnTo>
                  <a:lnTo>
                    <a:pt x="96" y="658"/>
                  </a:lnTo>
                  <a:lnTo>
                    <a:pt x="129" y="608"/>
                  </a:lnTo>
                  <a:lnTo>
                    <a:pt x="166" y="560"/>
                  </a:lnTo>
                  <a:lnTo>
                    <a:pt x="207" y="515"/>
                  </a:lnTo>
                  <a:lnTo>
                    <a:pt x="253" y="473"/>
                  </a:lnTo>
                  <a:lnTo>
                    <a:pt x="303" y="435"/>
                  </a:lnTo>
                  <a:lnTo>
                    <a:pt x="355" y="402"/>
                  </a:lnTo>
                  <a:lnTo>
                    <a:pt x="410" y="373"/>
                  </a:lnTo>
                  <a:lnTo>
                    <a:pt x="466" y="350"/>
                  </a:lnTo>
                  <a:lnTo>
                    <a:pt x="526" y="331"/>
                  </a:lnTo>
                  <a:lnTo>
                    <a:pt x="585" y="318"/>
                  </a:lnTo>
                  <a:lnTo>
                    <a:pt x="648" y="310"/>
                  </a:lnTo>
                  <a:lnTo>
                    <a:pt x="710" y="308"/>
                  </a:lnTo>
                  <a:lnTo>
                    <a:pt x="776" y="311"/>
                  </a:lnTo>
                  <a:lnTo>
                    <a:pt x="840" y="319"/>
                  </a:lnTo>
                  <a:lnTo>
                    <a:pt x="902" y="333"/>
                  </a:lnTo>
                  <a:lnTo>
                    <a:pt x="964" y="354"/>
                  </a:lnTo>
                  <a:lnTo>
                    <a:pt x="1022" y="379"/>
                  </a:lnTo>
                  <a:lnTo>
                    <a:pt x="1079" y="410"/>
                  </a:lnTo>
                  <a:lnTo>
                    <a:pt x="1132" y="446"/>
                  </a:lnTo>
                  <a:lnTo>
                    <a:pt x="1336" y="242"/>
                  </a:lnTo>
                  <a:lnTo>
                    <a:pt x="1196" y="244"/>
                  </a:lnTo>
                  <a:lnTo>
                    <a:pt x="1168" y="240"/>
                  </a:lnTo>
                  <a:lnTo>
                    <a:pt x="1142" y="230"/>
                  </a:lnTo>
                  <a:lnTo>
                    <a:pt x="1120" y="217"/>
                  </a:lnTo>
                  <a:lnTo>
                    <a:pt x="1101" y="199"/>
                  </a:lnTo>
                  <a:lnTo>
                    <a:pt x="1088" y="178"/>
                  </a:lnTo>
                  <a:lnTo>
                    <a:pt x="1079" y="154"/>
                  </a:lnTo>
                  <a:lnTo>
                    <a:pt x="1075" y="126"/>
                  </a:lnTo>
                  <a:lnTo>
                    <a:pt x="1079" y="100"/>
                  </a:lnTo>
                  <a:lnTo>
                    <a:pt x="1087" y="74"/>
                  </a:lnTo>
                  <a:lnTo>
                    <a:pt x="1101" y="52"/>
                  </a:lnTo>
                  <a:lnTo>
                    <a:pt x="1120" y="34"/>
                  </a:lnTo>
                  <a:lnTo>
                    <a:pt x="1141" y="19"/>
                  </a:lnTo>
                  <a:lnTo>
                    <a:pt x="1166" y="10"/>
                  </a:lnTo>
                  <a:lnTo>
                    <a:pt x="1193" y="6"/>
                  </a:lnTo>
                  <a:lnTo>
                    <a:pt x="1611" y="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115575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8" name="Freeform 10110"/>
            <p:cNvSpPr>
              <a:spLocks noEditPoints="1"/>
            </p:cNvSpPr>
            <p:nvPr/>
          </p:nvSpPr>
          <p:spPr bwMode="auto">
            <a:xfrm>
              <a:off x="8910616" y="2579267"/>
              <a:ext cx="468335" cy="721901"/>
            </a:xfrm>
            <a:custGeom>
              <a:avLst/>
              <a:gdLst>
                <a:gd name="T0" fmla="*/ 604 w 1423"/>
                <a:gd name="T1" fmla="*/ 249 h 2106"/>
                <a:gd name="T2" fmla="*/ 458 w 1423"/>
                <a:gd name="T3" fmla="*/ 311 h 2106"/>
                <a:gd name="T4" fmla="*/ 343 w 1423"/>
                <a:gd name="T5" fmla="*/ 414 h 2106"/>
                <a:gd name="T6" fmla="*/ 267 w 1423"/>
                <a:gd name="T7" fmla="*/ 549 h 2106"/>
                <a:gd name="T8" fmla="*/ 239 w 1423"/>
                <a:gd name="T9" fmla="*/ 707 h 2106"/>
                <a:gd name="T10" fmla="*/ 267 w 1423"/>
                <a:gd name="T11" fmla="*/ 866 h 2106"/>
                <a:gd name="T12" fmla="*/ 343 w 1423"/>
                <a:gd name="T13" fmla="*/ 1002 h 2106"/>
                <a:gd name="T14" fmla="*/ 458 w 1423"/>
                <a:gd name="T15" fmla="*/ 1105 h 2106"/>
                <a:gd name="T16" fmla="*/ 604 w 1423"/>
                <a:gd name="T17" fmla="*/ 1166 h 2106"/>
                <a:gd name="T18" fmla="*/ 767 w 1423"/>
                <a:gd name="T19" fmla="*/ 1175 h 2106"/>
                <a:gd name="T20" fmla="*/ 920 w 1423"/>
                <a:gd name="T21" fmla="*/ 1130 h 2106"/>
                <a:gd name="T22" fmla="*/ 1047 w 1423"/>
                <a:gd name="T23" fmla="*/ 1039 h 2106"/>
                <a:gd name="T24" fmla="*/ 1137 w 1423"/>
                <a:gd name="T25" fmla="*/ 914 h 2106"/>
                <a:gd name="T26" fmla="*/ 1182 w 1423"/>
                <a:gd name="T27" fmla="*/ 762 h 2106"/>
                <a:gd name="T28" fmla="*/ 1172 w 1423"/>
                <a:gd name="T29" fmla="*/ 600 h 2106"/>
                <a:gd name="T30" fmla="*/ 1112 w 1423"/>
                <a:gd name="T31" fmla="*/ 455 h 2106"/>
                <a:gd name="T32" fmla="*/ 1008 w 1423"/>
                <a:gd name="T33" fmla="*/ 340 h 2106"/>
                <a:gd name="T34" fmla="*/ 872 w 1423"/>
                <a:gd name="T35" fmla="*/ 265 h 2106"/>
                <a:gd name="T36" fmla="*/ 713 w 1423"/>
                <a:gd name="T37" fmla="*/ 237 h 2106"/>
                <a:gd name="T38" fmla="*/ 847 w 1423"/>
                <a:gd name="T39" fmla="*/ 13 h 2106"/>
                <a:gd name="T40" fmla="*/ 1034 w 1423"/>
                <a:gd name="T41" fmla="*/ 76 h 2106"/>
                <a:gd name="T42" fmla="*/ 1192 w 1423"/>
                <a:gd name="T43" fmla="*/ 185 h 2106"/>
                <a:gd name="T44" fmla="*/ 1316 w 1423"/>
                <a:gd name="T45" fmla="*/ 332 h 2106"/>
                <a:gd name="T46" fmla="*/ 1396 w 1423"/>
                <a:gd name="T47" fmla="*/ 509 h 2106"/>
                <a:gd name="T48" fmla="*/ 1423 w 1423"/>
                <a:gd name="T49" fmla="*/ 707 h 2106"/>
                <a:gd name="T50" fmla="*/ 1398 w 1423"/>
                <a:gd name="T51" fmla="*/ 899 h 2106"/>
                <a:gd name="T52" fmla="*/ 1323 w 1423"/>
                <a:gd name="T53" fmla="*/ 1070 h 2106"/>
                <a:gd name="T54" fmla="*/ 1208 w 1423"/>
                <a:gd name="T55" fmla="*/ 1215 h 2106"/>
                <a:gd name="T56" fmla="*/ 1058 w 1423"/>
                <a:gd name="T57" fmla="*/ 1326 h 2106"/>
                <a:gd name="T58" fmla="*/ 883 w 1423"/>
                <a:gd name="T59" fmla="*/ 1394 h 2106"/>
                <a:gd name="T60" fmla="*/ 1015 w 1423"/>
                <a:gd name="T61" fmla="*/ 1617 h 2106"/>
                <a:gd name="T62" fmla="*/ 1090 w 1423"/>
                <a:gd name="T63" fmla="*/ 1643 h 2106"/>
                <a:gd name="T64" fmla="*/ 1132 w 1423"/>
                <a:gd name="T65" fmla="*/ 1708 h 2106"/>
                <a:gd name="T66" fmla="*/ 1123 w 1423"/>
                <a:gd name="T67" fmla="*/ 1788 h 2106"/>
                <a:gd name="T68" fmla="*/ 1067 w 1423"/>
                <a:gd name="T69" fmla="*/ 1842 h 2106"/>
                <a:gd name="T70" fmla="*/ 819 w 1423"/>
                <a:gd name="T71" fmla="*/ 1854 h 2106"/>
                <a:gd name="T72" fmla="*/ 807 w 1423"/>
                <a:gd name="T73" fmla="*/ 2039 h 2106"/>
                <a:gd name="T74" fmla="*/ 753 w 1423"/>
                <a:gd name="T75" fmla="*/ 2093 h 2106"/>
                <a:gd name="T76" fmla="*/ 673 w 1423"/>
                <a:gd name="T77" fmla="*/ 2102 h 2106"/>
                <a:gd name="T78" fmla="*/ 607 w 1423"/>
                <a:gd name="T79" fmla="*/ 2062 h 2106"/>
                <a:gd name="T80" fmla="*/ 580 w 1423"/>
                <a:gd name="T81" fmla="*/ 1987 h 2106"/>
                <a:gd name="T82" fmla="*/ 366 w 1423"/>
                <a:gd name="T83" fmla="*/ 1851 h 2106"/>
                <a:gd name="T84" fmla="*/ 300 w 1423"/>
                <a:gd name="T85" fmla="*/ 1810 h 2106"/>
                <a:gd name="T86" fmla="*/ 275 w 1423"/>
                <a:gd name="T87" fmla="*/ 1736 h 2106"/>
                <a:gd name="T88" fmla="*/ 300 w 1423"/>
                <a:gd name="T89" fmla="*/ 1661 h 2106"/>
                <a:gd name="T90" fmla="*/ 366 w 1423"/>
                <a:gd name="T91" fmla="*/ 1620 h 2106"/>
                <a:gd name="T92" fmla="*/ 580 w 1423"/>
                <a:gd name="T93" fmla="*/ 1403 h 2106"/>
                <a:gd name="T94" fmla="*/ 405 w 1423"/>
                <a:gd name="T95" fmla="*/ 1345 h 2106"/>
                <a:gd name="T96" fmla="*/ 252 w 1423"/>
                <a:gd name="T97" fmla="*/ 1247 h 2106"/>
                <a:gd name="T98" fmla="*/ 130 w 1423"/>
                <a:gd name="T99" fmla="*/ 1114 h 2106"/>
                <a:gd name="T100" fmla="*/ 44 w 1423"/>
                <a:gd name="T101" fmla="*/ 954 h 2106"/>
                <a:gd name="T102" fmla="*/ 3 w 1423"/>
                <a:gd name="T103" fmla="*/ 771 h 2106"/>
                <a:gd name="T104" fmla="*/ 13 w 1423"/>
                <a:gd name="T105" fmla="*/ 574 h 2106"/>
                <a:gd name="T106" fmla="*/ 77 w 1423"/>
                <a:gd name="T107" fmla="*/ 388 h 2106"/>
                <a:gd name="T108" fmla="*/ 187 w 1423"/>
                <a:gd name="T109" fmla="*/ 230 h 2106"/>
                <a:gd name="T110" fmla="*/ 334 w 1423"/>
                <a:gd name="T111" fmla="*/ 108 h 2106"/>
                <a:gd name="T112" fmla="*/ 513 w 1423"/>
                <a:gd name="T113" fmla="*/ 28 h 2106"/>
                <a:gd name="T114" fmla="*/ 713 w 1423"/>
                <a:gd name="T115" fmla="*/ 0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3" h="2106">
                  <a:moveTo>
                    <a:pt x="713" y="237"/>
                  </a:moveTo>
                  <a:lnTo>
                    <a:pt x="657" y="240"/>
                  </a:lnTo>
                  <a:lnTo>
                    <a:pt x="604" y="249"/>
                  </a:lnTo>
                  <a:lnTo>
                    <a:pt x="553" y="265"/>
                  </a:lnTo>
                  <a:lnTo>
                    <a:pt x="505" y="285"/>
                  </a:lnTo>
                  <a:lnTo>
                    <a:pt x="458" y="311"/>
                  </a:lnTo>
                  <a:lnTo>
                    <a:pt x="416" y="340"/>
                  </a:lnTo>
                  <a:lnTo>
                    <a:pt x="377" y="375"/>
                  </a:lnTo>
                  <a:lnTo>
                    <a:pt x="343" y="414"/>
                  </a:lnTo>
                  <a:lnTo>
                    <a:pt x="313" y="455"/>
                  </a:lnTo>
                  <a:lnTo>
                    <a:pt x="287" y="501"/>
                  </a:lnTo>
                  <a:lnTo>
                    <a:pt x="267" y="549"/>
                  </a:lnTo>
                  <a:lnTo>
                    <a:pt x="251" y="600"/>
                  </a:lnTo>
                  <a:lnTo>
                    <a:pt x="242" y="653"/>
                  </a:lnTo>
                  <a:lnTo>
                    <a:pt x="239" y="707"/>
                  </a:lnTo>
                  <a:lnTo>
                    <a:pt x="242" y="762"/>
                  </a:lnTo>
                  <a:lnTo>
                    <a:pt x="251" y="815"/>
                  </a:lnTo>
                  <a:lnTo>
                    <a:pt x="267" y="866"/>
                  </a:lnTo>
                  <a:lnTo>
                    <a:pt x="287" y="914"/>
                  </a:lnTo>
                  <a:lnTo>
                    <a:pt x="313" y="959"/>
                  </a:lnTo>
                  <a:lnTo>
                    <a:pt x="343" y="1002"/>
                  </a:lnTo>
                  <a:lnTo>
                    <a:pt x="377" y="1039"/>
                  </a:lnTo>
                  <a:lnTo>
                    <a:pt x="416" y="1074"/>
                  </a:lnTo>
                  <a:lnTo>
                    <a:pt x="458" y="1105"/>
                  </a:lnTo>
                  <a:lnTo>
                    <a:pt x="505" y="1130"/>
                  </a:lnTo>
                  <a:lnTo>
                    <a:pt x="553" y="1151"/>
                  </a:lnTo>
                  <a:lnTo>
                    <a:pt x="604" y="1166"/>
                  </a:lnTo>
                  <a:lnTo>
                    <a:pt x="657" y="1175"/>
                  </a:lnTo>
                  <a:lnTo>
                    <a:pt x="713" y="1178"/>
                  </a:lnTo>
                  <a:lnTo>
                    <a:pt x="767" y="1175"/>
                  </a:lnTo>
                  <a:lnTo>
                    <a:pt x="820" y="1166"/>
                  </a:lnTo>
                  <a:lnTo>
                    <a:pt x="872" y="1151"/>
                  </a:lnTo>
                  <a:lnTo>
                    <a:pt x="920" y="1130"/>
                  </a:lnTo>
                  <a:lnTo>
                    <a:pt x="966" y="1105"/>
                  </a:lnTo>
                  <a:lnTo>
                    <a:pt x="1008" y="1074"/>
                  </a:lnTo>
                  <a:lnTo>
                    <a:pt x="1047" y="1039"/>
                  </a:lnTo>
                  <a:lnTo>
                    <a:pt x="1081" y="1002"/>
                  </a:lnTo>
                  <a:lnTo>
                    <a:pt x="1112" y="959"/>
                  </a:lnTo>
                  <a:lnTo>
                    <a:pt x="1137" y="914"/>
                  </a:lnTo>
                  <a:lnTo>
                    <a:pt x="1158" y="866"/>
                  </a:lnTo>
                  <a:lnTo>
                    <a:pt x="1172" y="815"/>
                  </a:lnTo>
                  <a:lnTo>
                    <a:pt x="1182" y="762"/>
                  </a:lnTo>
                  <a:lnTo>
                    <a:pt x="1185" y="707"/>
                  </a:lnTo>
                  <a:lnTo>
                    <a:pt x="1182" y="653"/>
                  </a:lnTo>
                  <a:lnTo>
                    <a:pt x="1172" y="600"/>
                  </a:lnTo>
                  <a:lnTo>
                    <a:pt x="1158" y="549"/>
                  </a:lnTo>
                  <a:lnTo>
                    <a:pt x="1137" y="501"/>
                  </a:lnTo>
                  <a:lnTo>
                    <a:pt x="1112" y="455"/>
                  </a:lnTo>
                  <a:lnTo>
                    <a:pt x="1081" y="414"/>
                  </a:lnTo>
                  <a:lnTo>
                    <a:pt x="1047" y="375"/>
                  </a:lnTo>
                  <a:lnTo>
                    <a:pt x="1008" y="340"/>
                  </a:lnTo>
                  <a:lnTo>
                    <a:pt x="966" y="311"/>
                  </a:lnTo>
                  <a:lnTo>
                    <a:pt x="920" y="285"/>
                  </a:lnTo>
                  <a:lnTo>
                    <a:pt x="872" y="265"/>
                  </a:lnTo>
                  <a:lnTo>
                    <a:pt x="820" y="249"/>
                  </a:lnTo>
                  <a:lnTo>
                    <a:pt x="767" y="240"/>
                  </a:lnTo>
                  <a:lnTo>
                    <a:pt x="713" y="237"/>
                  </a:lnTo>
                  <a:close/>
                  <a:moveTo>
                    <a:pt x="713" y="0"/>
                  </a:moveTo>
                  <a:lnTo>
                    <a:pt x="780" y="3"/>
                  </a:lnTo>
                  <a:lnTo>
                    <a:pt x="847" y="13"/>
                  </a:lnTo>
                  <a:lnTo>
                    <a:pt x="912" y="28"/>
                  </a:lnTo>
                  <a:lnTo>
                    <a:pt x="974" y="50"/>
                  </a:lnTo>
                  <a:lnTo>
                    <a:pt x="1034" y="76"/>
                  </a:lnTo>
                  <a:lnTo>
                    <a:pt x="1090" y="108"/>
                  </a:lnTo>
                  <a:lnTo>
                    <a:pt x="1142" y="144"/>
                  </a:lnTo>
                  <a:lnTo>
                    <a:pt x="1192" y="185"/>
                  </a:lnTo>
                  <a:lnTo>
                    <a:pt x="1238" y="230"/>
                  </a:lnTo>
                  <a:lnTo>
                    <a:pt x="1279" y="280"/>
                  </a:lnTo>
                  <a:lnTo>
                    <a:pt x="1316" y="332"/>
                  </a:lnTo>
                  <a:lnTo>
                    <a:pt x="1347" y="388"/>
                  </a:lnTo>
                  <a:lnTo>
                    <a:pt x="1374" y="447"/>
                  </a:lnTo>
                  <a:lnTo>
                    <a:pt x="1396" y="509"/>
                  </a:lnTo>
                  <a:lnTo>
                    <a:pt x="1411" y="574"/>
                  </a:lnTo>
                  <a:lnTo>
                    <a:pt x="1420" y="640"/>
                  </a:lnTo>
                  <a:lnTo>
                    <a:pt x="1423" y="707"/>
                  </a:lnTo>
                  <a:lnTo>
                    <a:pt x="1420" y="773"/>
                  </a:lnTo>
                  <a:lnTo>
                    <a:pt x="1412" y="837"/>
                  </a:lnTo>
                  <a:lnTo>
                    <a:pt x="1398" y="899"/>
                  </a:lnTo>
                  <a:lnTo>
                    <a:pt x="1377" y="959"/>
                  </a:lnTo>
                  <a:lnTo>
                    <a:pt x="1353" y="1016"/>
                  </a:lnTo>
                  <a:lnTo>
                    <a:pt x="1323" y="1070"/>
                  </a:lnTo>
                  <a:lnTo>
                    <a:pt x="1289" y="1122"/>
                  </a:lnTo>
                  <a:lnTo>
                    <a:pt x="1250" y="1171"/>
                  </a:lnTo>
                  <a:lnTo>
                    <a:pt x="1208" y="1215"/>
                  </a:lnTo>
                  <a:lnTo>
                    <a:pt x="1161" y="1257"/>
                  </a:lnTo>
                  <a:lnTo>
                    <a:pt x="1112" y="1293"/>
                  </a:lnTo>
                  <a:lnTo>
                    <a:pt x="1058" y="1326"/>
                  </a:lnTo>
                  <a:lnTo>
                    <a:pt x="1003" y="1353"/>
                  </a:lnTo>
                  <a:lnTo>
                    <a:pt x="943" y="1377"/>
                  </a:lnTo>
                  <a:lnTo>
                    <a:pt x="883" y="1394"/>
                  </a:lnTo>
                  <a:lnTo>
                    <a:pt x="819" y="1406"/>
                  </a:lnTo>
                  <a:lnTo>
                    <a:pt x="819" y="1617"/>
                  </a:lnTo>
                  <a:lnTo>
                    <a:pt x="1015" y="1617"/>
                  </a:lnTo>
                  <a:lnTo>
                    <a:pt x="1043" y="1620"/>
                  </a:lnTo>
                  <a:lnTo>
                    <a:pt x="1067" y="1629"/>
                  </a:lnTo>
                  <a:lnTo>
                    <a:pt x="1090" y="1643"/>
                  </a:lnTo>
                  <a:lnTo>
                    <a:pt x="1109" y="1661"/>
                  </a:lnTo>
                  <a:lnTo>
                    <a:pt x="1123" y="1684"/>
                  </a:lnTo>
                  <a:lnTo>
                    <a:pt x="1132" y="1708"/>
                  </a:lnTo>
                  <a:lnTo>
                    <a:pt x="1135" y="1736"/>
                  </a:lnTo>
                  <a:lnTo>
                    <a:pt x="1132" y="1763"/>
                  </a:lnTo>
                  <a:lnTo>
                    <a:pt x="1123" y="1788"/>
                  </a:lnTo>
                  <a:lnTo>
                    <a:pt x="1109" y="1810"/>
                  </a:lnTo>
                  <a:lnTo>
                    <a:pt x="1090" y="1828"/>
                  </a:lnTo>
                  <a:lnTo>
                    <a:pt x="1067" y="1842"/>
                  </a:lnTo>
                  <a:lnTo>
                    <a:pt x="1043" y="1851"/>
                  </a:lnTo>
                  <a:lnTo>
                    <a:pt x="1015" y="1854"/>
                  </a:lnTo>
                  <a:lnTo>
                    <a:pt x="819" y="1854"/>
                  </a:lnTo>
                  <a:lnTo>
                    <a:pt x="819" y="1987"/>
                  </a:lnTo>
                  <a:lnTo>
                    <a:pt x="816" y="2015"/>
                  </a:lnTo>
                  <a:lnTo>
                    <a:pt x="807" y="2039"/>
                  </a:lnTo>
                  <a:lnTo>
                    <a:pt x="794" y="2062"/>
                  </a:lnTo>
                  <a:lnTo>
                    <a:pt x="775" y="2080"/>
                  </a:lnTo>
                  <a:lnTo>
                    <a:pt x="753" y="2093"/>
                  </a:lnTo>
                  <a:lnTo>
                    <a:pt x="727" y="2102"/>
                  </a:lnTo>
                  <a:lnTo>
                    <a:pt x="700" y="2106"/>
                  </a:lnTo>
                  <a:lnTo>
                    <a:pt x="673" y="2102"/>
                  </a:lnTo>
                  <a:lnTo>
                    <a:pt x="647" y="2093"/>
                  </a:lnTo>
                  <a:lnTo>
                    <a:pt x="626" y="2080"/>
                  </a:lnTo>
                  <a:lnTo>
                    <a:pt x="607" y="2062"/>
                  </a:lnTo>
                  <a:lnTo>
                    <a:pt x="593" y="2039"/>
                  </a:lnTo>
                  <a:lnTo>
                    <a:pt x="583" y="2015"/>
                  </a:lnTo>
                  <a:lnTo>
                    <a:pt x="580" y="1987"/>
                  </a:lnTo>
                  <a:lnTo>
                    <a:pt x="580" y="1854"/>
                  </a:lnTo>
                  <a:lnTo>
                    <a:pt x="394" y="1854"/>
                  </a:lnTo>
                  <a:lnTo>
                    <a:pt x="366" y="1851"/>
                  </a:lnTo>
                  <a:lnTo>
                    <a:pt x="341" y="1842"/>
                  </a:lnTo>
                  <a:lnTo>
                    <a:pt x="319" y="1828"/>
                  </a:lnTo>
                  <a:lnTo>
                    <a:pt x="300" y="1810"/>
                  </a:lnTo>
                  <a:lnTo>
                    <a:pt x="287" y="1788"/>
                  </a:lnTo>
                  <a:lnTo>
                    <a:pt x="278" y="1763"/>
                  </a:lnTo>
                  <a:lnTo>
                    <a:pt x="275" y="1736"/>
                  </a:lnTo>
                  <a:lnTo>
                    <a:pt x="278" y="1708"/>
                  </a:lnTo>
                  <a:lnTo>
                    <a:pt x="287" y="1684"/>
                  </a:lnTo>
                  <a:lnTo>
                    <a:pt x="300" y="1661"/>
                  </a:lnTo>
                  <a:lnTo>
                    <a:pt x="319" y="1643"/>
                  </a:lnTo>
                  <a:lnTo>
                    <a:pt x="341" y="1630"/>
                  </a:lnTo>
                  <a:lnTo>
                    <a:pt x="366" y="1620"/>
                  </a:lnTo>
                  <a:lnTo>
                    <a:pt x="394" y="1617"/>
                  </a:lnTo>
                  <a:lnTo>
                    <a:pt x="580" y="1617"/>
                  </a:lnTo>
                  <a:lnTo>
                    <a:pt x="580" y="1403"/>
                  </a:lnTo>
                  <a:lnTo>
                    <a:pt x="520" y="1389"/>
                  </a:lnTo>
                  <a:lnTo>
                    <a:pt x="461" y="1370"/>
                  </a:lnTo>
                  <a:lnTo>
                    <a:pt x="405" y="1345"/>
                  </a:lnTo>
                  <a:lnTo>
                    <a:pt x="351" y="1317"/>
                  </a:lnTo>
                  <a:lnTo>
                    <a:pt x="300" y="1284"/>
                  </a:lnTo>
                  <a:lnTo>
                    <a:pt x="252" y="1247"/>
                  </a:lnTo>
                  <a:lnTo>
                    <a:pt x="208" y="1207"/>
                  </a:lnTo>
                  <a:lnTo>
                    <a:pt x="167" y="1162"/>
                  </a:lnTo>
                  <a:lnTo>
                    <a:pt x="130" y="1114"/>
                  </a:lnTo>
                  <a:lnTo>
                    <a:pt x="97" y="1063"/>
                  </a:lnTo>
                  <a:lnTo>
                    <a:pt x="69" y="1010"/>
                  </a:lnTo>
                  <a:lnTo>
                    <a:pt x="44" y="954"/>
                  </a:lnTo>
                  <a:lnTo>
                    <a:pt x="26" y="895"/>
                  </a:lnTo>
                  <a:lnTo>
                    <a:pt x="11" y="835"/>
                  </a:lnTo>
                  <a:lnTo>
                    <a:pt x="3" y="771"/>
                  </a:lnTo>
                  <a:lnTo>
                    <a:pt x="0" y="707"/>
                  </a:lnTo>
                  <a:lnTo>
                    <a:pt x="3" y="640"/>
                  </a:lnTo>
                  <a:lnTo>
                    <a:pt x="13" y="574"/>
                  </a:lnTo>
                  <a:lnTo>
                    <a:pt x="29" y="509"/>
                  </a:lnTo>
                  <a:lnTo>
                    <a:pt x="50" y="447"/>
                  </a:lnTo>
                  <a:lnTo>
                    <a:pt x="77" y="388"/>
                  </a:lnTo>
                  <a:lnTo>
                    <a:pt x="109" y="332"/>
                  </a:lnTo>
                  <a:lnTo>
                    <a:pt x="146" y="280"/>
                  </a:lnTo>
                  <a:lnTo>
                    <a:pt x="187" y="230"/>
                  </a:lnTo>
                  <a:lnTo>
                    <a:pt x="232" y="185"/>
                  </a:lnTo>
                  <a:lnTo>
                    <a:pt x="282" y="144"/>
                  </a:lnTo>
                  <a:lnTo>
                    <a:pt x="334" y="108"/>
                  </a:lnTo>
                  <a:lnTo>
                    <a:pt x="391" y="76"/>
                  </a:lnTo>
                  <a:lnTo>
                    <a:pt x="450" y="50"/>
                  </a:lnTo>
                  <a:lnTo>
                    <a:pt x="513" y="28"/>
                  </a:lnTo>
                  <a:lnTo>
                    <a:pt x="577" y="13"/>
                  </a:lnTo>
                  <a:lnTo>
                    <a:pt x="644" y="3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6DADC9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6098714" y="3693564"/>
            <a:ext cx="60880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Raleway SemiBold" panose="020B0703030101060003" pitchFamily="34" charset="-52"/>
              </a:rPr>
              <a:t>Доля посетителей по возрасту</a:t>
            </a:r>
            <a:endParaRPr lang="en-US" sz="2800" b="1" dirty="0">
              <a:solidFill>
                <a:schemeClr val="bg1"/>
              </a:solidFill>
              <a:latin typeface="Raleway SemiBold" panose="020B0703030101060003" pitchFamily="34" charset="-52"/>
            </a:endParaRPr>
          </a:p>
        </p:txBody>
      </p:sp>
      <p:sp>
        <p:nvSpPr>
          <p:cNvPr id="170" name="Rounded Rectangle 16">
            <a:extLst>
              <a:ext uri="{FF2B5EF4-FFF2-40B4-BE49-F238E27FC236}">
                <a16:creationId xmlns:a16="http://schemas.microsoft.com/office/drawing/2014/main" id="{067E1CDC-F334-4225-A5DB-980020B6FB2E}"/>
              </a:ext>
            </a:extLst>
          </p:cNvPr>
          <p:cNvSpPr/>
          <p:nvPr/>
        </p:nvSpPr>
        <p:spPr>
          <a:xfrm>
            <a:off x="8224923" y="4326870"/>
            <a:ext cx="888303" cy="2057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95C4D8"/>
              </a:solidFill>
            </a:endParaRPr>
          </a:p>
        </p:txBody>
      </p:sp>
      <p:sp>
        <p:nvSpPr>
          <p:cNvPr id="171" name="Rounded Rectangle 17">
            <a:extLst>
              <a:ext uri="{FF2B5EF4-FFF2-40B4-BE49-F238E27FC236}">
                <a16:creationId xmlns:a16="http://schemas.microsoft.com/office/drawing/2014/main" id="{788D4144-6740-45B3-BE28-C6510A50217C}"/>
              </a:ext>
            </a:extLst>
          </p:cNvPr>
          <p:cNvSpPr/>
          <p:nvPr/>
        </p:nvSpPr>
        <p:spPr>
          <a:xfrm>
            <a:off x="8224923" y="4689956"/>
            <a:ext cx="2985621" cy="2297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95C4D8"/>
              </a:solidFill>
            </a:endParaRPr>
          </a:p>
        </p:txBody>
      </p:sp>
      <p:sp>
        <p:nvSpPr>
          <p:cNvPr id="172" name="Rounded Rectangle 18">
            <a:extLst>
              <a:ext uri="{FF2B5EF4-FFF2-40B4-BE49-F238E27FC236}">
                <a16:creationId xmlns:a16="http://schemas.microsoft.com/office/drawing/2014/main" id="{BE9E2D9F-D726-4913-BC51-B53477E63238}"/>
              </a:ext>
            </a:extLst>
          </p:cNvPr>
          <p:cNvSpPr/>
          <p:nvPr/>
        </p:nvSpPr>
        <p:spPr>
          <a:xfrm>
            <a:off x="8224922" y="5085414"/>
            <a:ext cx="1591797" cy="2213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95C4D8"/>
              </a:solidFill>
            </a:endParaRPr>
          </a:p>
        </p:txBody>
      </p:sp>
      <p:sp>
        <p:nvSpPr>
          <p:cNvPr id="173" name="Rounded Rectangle 19">
            <a:extLst>
              <a:ext uri="{FF2B5EF4-FFF2-40B4-BE49-F238E27FC236}">
                <a16:creationId xmlns:a16="http://schemas.microsoft.com/office/drawing/2014/main" id="{B884B222-4EA3-4C6E-9318-EB56E0BDB945}"/>
              </a:ext>
            </a:extLst>
          </p:cNvPr>
          <p:cNvSpPr/>
          <p:nvPr/>
        </p:nvSpPr>
        <p:spPr>
          <a:xfrm>
            <a:off x="8224922" y="5483728"/>
            <a:ext cx="1476210" cy="2101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95C4D8"/>
              </a:solidFill>
            </a:endParaRPr>
          </a:p>
        </p:txBody>
      </p:sp>
      <p:sp>
        <p:nvSpPr>
          <p:cNvPr id="174" name="Rounded Rectangle 20">
            <a:extLst>
              <a:ext uri="{FF2B5EF4-FFF2-40B4-BE49-F238E27FC236}">
                <a16:creationId xmlns:a16="http://schemas.microsoft.com/office/drawing/2014/main" id="{17559EB9-6A7E-40CA-9CAF-0A1062EBE77C}"/>
              </a:ext>
            </a:extLst>
          </p:cNvPr>
          <p:cNvSpPr/>
          <p:nvPr/>
        </p:nvSpPr>
        <p:spPr>
          <a:xfrm>
            <a:off x="8224045" y="5834709"/>
            <a:ext cx="1476210" cy="2462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95C4D8"/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A0D7D7D-E349-4507-8DEB-316F0564ADAD}"/>
              </a:ext>
            </a:extLst>
          </p:cNvPr>
          <p:cNvSpPr txBox="1"/>
          <p:nvPr/>
        </p:nvSpPr>
        <p:spPr>
          <a:xfrm>
            <a:off x="8690090" y="4328320"/>
            <a:ext cx="34624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1200" dirty="0">
                <a:solidFill>
                  <a:srgbClr val="115575"/>
                </a:solidFill>
                <a:latin typeface="Raleway" panose="020B0003030101060003" pitchFamily="34" charset="0"/>
              </a:rPr>
              <a:t>1</a:t>
            </a:r>
            <a:r>
              <a:rPr lang="en-US" sz="1200" dirty="0">
                <a:solidFill>
                  <a:srgbClr val="115575"/>
                </a:solidFill>
                <a:latin typeface="Raleway" panose="020B0003030101060003" pitchFamily="34" charset="0"/>
              </a:rPr>
              <a:t>1%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19E22EC-D686-451F-AF9C-3FBD3878F054}"/>
              </a:ext>
            </a:extLst>
          </p:cNvPr>
          <p:cNvSpPr txBox="1"/>
          <p:nvPr/>
        </p:nvSpPr>
        <p:spPr>
          <a:xfrm>
            <a:off x="10826285" y="4692258"/>
            <a:ext cx="274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dirty="0">
                <a:solidFill>
                  <a:srgbClr val="115575"/>
                </a:solidFill>
                <a:latin typeface="Raleway" panose="020B0003030101060003" pitchFamily="34" charset="0"/>
              </a:rPr>
              <a:t>3</a:t>
            </a:r>
            <a:r>
              <a:rPr lang="ru-RU" sz="1200" dirty="0">
                <a:solidFill>
                  <a:srgbClr val="115575"/>
                </a:solidFill>
                <a:latin typeface="Raleway" panose="020B0003030101060003" pitchFamily="34" charset="0"/>
              </a:rPr>
              <a:t>3</a:t>
            </a:r>
            <a:r>
              <a:rPr lang="en-US" sz="1200" dirty="0">
                <a:solidFill>
                  <a:srgbClr val="115575"/>
                </a:solidFill>
                <a:latin typeface="Raleway" panose="020B0003030101060003" pitchFamily="34" charset="0"/>
              </a:rPr>
              <a:t>%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1BDC39C-0B01-4DDA-A5C8-325F29F41C88}"/>
              </a:ext>
            </a:extLst>
          </p:cNvPr>
          <p:cNvSpPr txBox="1"/>
          <p:nvPr/>
        </p:nvSpPr>
        <p:spPr>
          <a:xfrm>
            <a:off x="9364044" y="5101017"/>
            <a:ext cx="36910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200" dirty="0">
                <a:solidFill>
                  <a:srgbClr val="115575"/>
                </a:solidFill>
                <a:latin typeface="Raleway" panose="020B0003030101060003" pitchFamily="34" charset="0"/>
              </a:rPr>
              <a:t>16</a:t>
            </a:r>
            <a:r>
              <a:rPr lang="en-US" sz="1200" dirty="0">
                <a:solidFill>
                  <a:srgbClr val="115575"/>
                </a:solidFill>
                <a:latin typeface="Raleway" panose="020B0003030101060003" pitchFamily="34" charset="0"/>
              </a:rPr>
              <a:t>%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7014361A-1DFE-491E-9B95-2962727555B4}"/>
              </a:ext>
            </a:extLst>
          </p:cNvPr>
          <p:cNvSpPr txBox="1"/>
          <p:nvPr/>
        </p:nvSpPr>
        <p:spPr>
          <a:xfrm flipH="1">
            <a:off x="9280478" y="5492100"/>
            <a:ext cx="5362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>
                <a:solidFill>
                  <a:srgbClr val="115575"/>
                </a:solidFill>
                <a:latin typeface="Raleway" panose="020B0003030101060003" pitchFamily="34" charset="0"/>
              </a:rPr>
              <a:t>1</a:t>
            </a:r>
            <a:r>
              <a:rPr lang="ru-RU" sz="1200" dirty="0">
                <a:solidFill>
                  <a:srgbClr val="115575"/>
                </a:solidFill>
                <a:latin typeface="Raleway" panose="020B0003030101060003" pitchFamily="34" charset="0"/>
              </a:rPr>
              <a:t>5</a:t>
            </a:r>
            <a:r>
              <a:rPr lang="en-US" sz="1200" dirty="0">
                <a:solidFill>
                  <a:srgbClr val="115575"/>
                </a:solidFill>
                <a:latin typeface="Raleway" panose="020B0003030101060003" pitchFamily="34" charset="0"/>
              </a:rPr>
              <a:t>%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A42F24CB-C06C-42B8-B6FB-A32B5639E596}"/>
              </a:ext>
            </a:extLst>
          </p:cNvPr>
          <p:cNvSpPr txBox="1"/>
          <p:nvPr/>
        </p:nvSpPr>
        <p:spPr>
          <a:xfrm>
            <a:off x="9280478" y="5859586"/>
            <a:ext cx="25968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1200" dirty="0">
                <a:solidFill>
                  <a:srgbClr val="115575"/>
                </a:solidFill>
                <a:latin typeface="Raleway" panose="020B0003030101060003" pitchFamily="34" charset="0"/>
              </a:rPr>
              <a:t>15</a:t>
            </a:r>
            <a:r>
              <a:rPr lang="en-US" sz="1200" dirty="0">
                <a:solidFill>
                  <a:srgbClr val="115575"/>
                </a:solidFill>
                <a:latin typeface="Raleway" panose="020B0003030101060003" pitchFamily="34" charset="0"/>
              </a:rPr>
              <a:t>%</a:t>
            </a:r>
          </a:p>
        </p:txBody>
      </p:sp>
      <p:sp>
        <p:nvSpPr>
          <p:cNvPr id="180" name="Rounded Rectangle 16">
            <a:extLst>
              <a:ext uri="{FF2B5EF4-FFF2-40B4-BE49-F238E27FC236}">
                <a16:creationId xmlns:a16="http://schemas.microsoft.com/office/drawing/2014/main" id="{067E1CDC-F334-4225-A5DB-980020B6FB2E}"/>
              </a:ext>
            </a:extLst>
          </p:cNvPr>
          <p:cNvSpPr/>
          <p:nvPr/>
        </p:nvSpPr>
        <p:spPr>
          <a:xfrm>
            <a:off x="8224045" y="6249575"/>
            <a:ext cx="415825" cy="2210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95C4D8"/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9A0D7D7D-E349-4507-8DEB-316F0564ADAD}"/>
              </a:ext>
            </a:extLst>
          </p:cNvPr>
          <p:cNvSpPr txBox="1"/>
          <p:nvPr/>
        </p:nvSpPr>
        <p:spPr>
          <a:xfrm>
            <a:off x="8303188" y="6267774"/>
            <a:ext cx="2709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1200" dirty="0">
                <a:solidFill>
                  <a:srgbClr val="115575"/>
                </a:solidFill>
                <a:latin typeface="Raleway" panose="020B0003030101060003" pitchFamily="34" charset="0"/>
              </a:rPr>
              <a:t>10</a:t>
            </a:r>
            <a:r>
              <a:rPr lang="en-US" sz="1200" dirty="0">
                <a:solidFill>
                  <a:srgbClr val="115575"/>
                </a:solidFill>
                <a:latin typeface="Raleway" panose="020B0003030101060003" pitchFamily="34" charset="0"/>
              </a:rPr>
              <a:t>%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53DEA89-426D-485D-8618-CF93D64B7BF9}"/>
              </a:ext>
            </a:extLst>
          </p:cNvPr>
          <p:cNvSpPr txBox="1"/>
          <p:nvPr/>
        </p:nvSpPr>
        <p:spPr>
          <a:xfrm>
            <a:off x="7166811" y="4315645"/>
            <a:ext cx="8783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Raleway" panose="020B0003030101060003" pitchFamily="34" charset="0"/>
              </a:rPr>
              <a:t>От 18 до 24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53DEA89-426D-485D-8618-CF93D64B7BF9}"/>
              </a:ext>
            </a:extLst>
          </p:cNvPr>
          <p:cNvSpPr txBox="1"/>
          <p:nvPr/>
        </p:nvSpPr>
        <p:spPr>
          <a:xfrm>
            <a:off x="7166810" y="4695726"/>
            <a:ext cx="101777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Raleway" panose="020B0003030101060003" pitchFamily="34" charset="0"/>
              </a:rPr>
              <a:t>От 2</a:t>
            </a:r>
            <a:r>
              <a:rPr lang="en-US" sz="1400" b="1" dirty="0">
                <a:solidFill>
                  <a:schemeClr val="bg1"/>
                </a:solidFill>
                <a:latin typeface="Raleway" panose="020B0003030101060003" pitchFamily="34" charset="0"/>
              </a:rPr>
              <a:t>5</a:t>
            </a:r>
            <a:r>
              <a:rPr lang="ru-RU" sz="1400" b="1" dirty="0">
                <a:solidFill>
                  <a:schemeClr val="bg1"/>
                </a:solidFill>
                <a:latin typeface="Raleway" panose="020B0003030101060003" pitchFamily="34" charset="0"/>
              </a:rPr>
              <a:t> до 34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153DEA89-426D-485D-8618-CF93D64B7BF9}"/>
              </a:ext>
            </a:extLst>
          </p:cNvPr>
          <p:cNvSpPr txBox="1"/>
          <p:nvPr/>
        </p:nvSpPr>
        <p:spPr>
          <a:xfrm>
            <a:off x="7166809" y="5085628"/>
            <a:ext cx="8783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Raleway" panose="020B0003030101060003" pitchFamily="34" charset="0"/>
              </a:rPr>
              <a:t>От 35 до 44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153DEA89-426D-485D-8618-CF93D64B7BF9}"/>
              </a:ext>
            </a:extLst>
          </p:cNvPr>
          <p:cNvSpPr txBox="1"/>
          <p:nvPr/>
        </p:nvSpPr>
        <p:spPr>
          <a:xfrm>
            <a:off x="7166808" y="5475404"/>
            <a:ext cx="8783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Raleway" panose="020B0003030101060003" pitchFamily="34" charset="0"/>
              </a:rPr>
              <a:t>От 45 до 54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53DEA89-426D-485D-8618-CF93D64B7BF9}"/>
              </a:ext>
            </a:extLst>
          </p:cNvPr>
          <p:cNvSpPr txBox="1"/>
          <p:nvPr/>
        </p:nvSpPr>
        <p:spPr>
          <a:xfrm>
            <a:off x="7166808" y="5846188"/>
            <a:ext cx="87744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Raleway" panose="020B0003030101060003" pitchFamily="34" charset="0"/>
              </a:rPr>
              <a:t>55</a:t>
            </a:r>
            <a:r>
              <a:rPr lang="ru-RU" sz="1600" b="1" dirty="0">
                <a:solidFill>
                  <a:schemeClr val="bg1"/>
                </a:solidFill>
                <a:latin typeface="Raleway" panose="020B0003030101060003" pitchFamily="34" charset="0"/>
              </a:rPr>
              <a:t>+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53DEA89-426D-485D-8618-CF93D64B7BF9}"/>
              </a:ext>
            </a:extLst>
          </p:cNvPr>
          <p:cNvSpPr txBox="1"/>
          <p:nvPr/>
        </p:nvSpPr>
        <p:spPr>
          <a:xfrm>
            <a:off x="7093528" y="6253643"/>
            <a:ext cx="10177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Raleway" panose="020B0003030101060003" pitchFamily="34" charset="0"/>
              </a:rPr>
              <a:t>Остальные</a:t>
            </a:r>
          </a:p>
        </p:txBody>
      </p:sp>
    </p:spTree>
    <p:extLst>
      <p:ext uri="{BB962C8B-B14F-4D97-AF65-F5344CB8AC3E}">
        <p14:creationId xmlns:p14="http://schemas.microsoft.com/office/powerpoint/2010/main" val="1522511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613646"/>
            <a:ext cx="12192000" cy="3630707"/>
            <a:chOff x="0" y="1613646"/>
            <a:chExt cx="12192000" cy="3630707"/>
          </a:xfrm>
        </p:grpSpPr>
        <p:sp>
          <p:nvSpPr>
            <p:cNvPr id="66" name="Rectangle 4">
              <a:extLst>
                <a:ext uri="{FF2B5EF4-FFF2-40B4-BE49-F238E27FC236}">
                  <a16:creationId xmlns:a16="http://schemas.microsoft.com/office/drawing/2014/main" id="{0558DD23-8CD2-486C-B8FA-82B9DEC90DE6}"/>
                </a:ext>
              </a:extLst>
            </p:cNvPr>
            <p:cNvSpPr/>
            <p:nvPr/>
          </p:nvSpPr>
          <p:spPr>
            <a:xfrm>
              <a:off x="0" y="1613646"/>
              <a:ext cx="12192000" cy="3630707"/>
            </a:xfrm>
            <a:prstGeom prst="rect">
              <a:avLst/>
            </a:prstGeom>
            <a:gradFill flip="none" rotWithShape="1">
              <a:gsLst>
                <a:gs pos="0">
                  <a:srgbClr val="6DADC9"/>
                </a:gs>
                <a:gs pos="100000">
                  <a:srgbClr val="105879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32592C7-A6DE-40F4-800D-B88165D86468}"/>
                </a:ext>
              </a:extLst>
            </p:cNvPr>
            <p:cNvSpPr txBox="1"/>
            <p:nvPr/>
          </p:nvSpPr>
          <p:spPr>
            <a:xfrm>
              <a:off x="638175" y="3013501"/>
              <a:ext cx="11258549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5400" b="1" dirty="0" err="1">
                  <a:solidFill>
                    <a:schemeClr val="bg1"/>
                  </a:solidFill>
                  <a:latin typeface="Raleway" panose="020B0503030101060003" pitchFamily="34" charset="0"/>
                </a:rPr>
                <a:t>Десктопные</a:t>
              </a:r>
              <a:r>
                <a:rPr lang="ru-RU" sz="5400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 форматы</a:t>
              </a:r>
              <a:endParaRPr lang="en-US" sz="5400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3013501"/>
              <a:ext cx="933451" cy="933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6133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4"/>
          <p:cNvGrpSpPr/>
          <p:nvPr/>
        </p:nvGrpSpPr>
        <p:grpSpPr>
          <a:xfrm>
            <a:off x="7089272" y="916622"/>
            <a:ext cx="4423499" cy="5258034"/>
            <a:chOff x="1677988" y="3939987"/>
            <a:chExt cx="5561012" cy="10252857"/>
          </a:xfrm>
        </p:grpSpPr>
        <p:sp>
          <p:nvSpPr>
            <p:cNvPr id="7" name="Freeform 2"/>
            <p:cNvSpPr/>
            <p:nvPr/>
          </p:nvSpPr>
          <p:spPr>
            <a:xfrm>
              <a:off x="2725738" y="3939987"/>
              <a:ext cx="3465512" cy="908505"/>
            </a:xfrm>
            <a:custGeom>
              <a:avLst/>
              <a:gdLst>
                <a:gd name="connsiteX0" fmla="*/ 176867 w 4191794"/>
                <a:gd name="connsiteY0" fmla="*/ 0 h 1085850"/>
                <a:gd name="connsiteX1" fmla="*/ 4014927 w 4191794"/>
                <a:gd name="connsiteY1" fmla="*/ 0 h 1085850"/>
                <a:gd name="connsiteX2" fmla="*/ 4191794 w 4191794"/>
                <a:gd name="connsiteY2" fmla="*/ 176867 h 1085850"/>
                <a:gd name="connsiteX3" fmla="*/ 4191794 w 4191794"/>
                <a:gd name="connsiteY3" fmla="*/ 1085850 h 1085850"/>
                <a:gd name="connsiteX4" fmla="*/ 0 w 4191794"/>
                <a:gd name="connsiteY4" fmla="*/ 1085850 h 1085850"/>
                <a:gd name="connsiteX5" fmla="*/ 0 w 4191794"/>
                <a:gd name="connsiteY5" fmla="*/ 176867 h 1085850"/>
                <a:gd name="connsiteX6" fmla="*/ 176867 w 4191794"/>
                <a:gd name="connsiteY6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1794" h="1085850">
                  <a:moveTo>
                    <a:pt x="176867" y="0"/>
                  </a:moveTo>
                  <a:lnTo>
                    <a:pt x="4014927" y="0"/>
                  </a:lnTo>
                  <a:cubicBezTo>
                    <a:pt x="4112608" y="0"/>
                    <a:pt x="4191794" y="79186"/>
                    <a:pt x="4191794" y="176867"/>
                  </a:cubicBezTo>
                  <a:lnTo>
                    <a:pt x="4191794" y="1085850"/>
                  </a:lnTo>
                  <a:lnTo>
                    <a:pt x="0" y="1085850"/>
                  </a:lnTo>
                  <a:lnTo>
                    <a:pt x="0" y="176867"/>
                  </a:lnTo>
                  <a:cubicBezTo>
                    <a:pt x="0" y="79186"/>
                    <a:pt x="79186" y="0"/>
                    <a:pt x="176867" y="0"/>
                  </a:cubicBezTo>
                  <a:close/>
                </a:path>
              </a:pathLst>
            </a:custGeom>
            <a:solidFill>
              <a:srgbClr val="115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1677988" y="4829334"/>
              <a:ext cx="5561012" cy="9363510"/>
            </a:xfrm>
            <a:prstGeom prst="roundRect">
              <a:avLst>
                <a:gd name="adj" fmla="val 5020"/>
              </a:avLst>
            </a:prstGeom>
            <a:solidFill>
              <a:schemeClr val="bg1"/>
            </a:solidFill>
            <a:ln w="63500">
              <a:solidFill>
                <a:srgbClr val="115575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52952" y="4152551"/>
              <a:ext cx="2811080" cy="10802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Верхняя растяжка</a:t>
              </a:r>
              <a:endParaRPr lang="en-US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7988" y="5298318"/>
              <a:ext cx="5561012" cy="10802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Размеры: </a:t>
              </a:r>
            </a:p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100%</a:t>
              </a:r>
              <a:r>
                <a: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*</a:t>
              </a: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150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px</a:t>
              </a: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 и 100%</a:t>
              </a:r>
              <a:r>
                <a: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*</a:t>
              </a: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200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px</a:t>
              </a:r>
              <a:endPara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-52"/>
              </a:endParaRPr>
            </a:p>
          </p:txBody>
        </p:sp>
        <p:cxnSp>
          <p:nvCxnSpPr>
            <p:cNvPr id="17" name="Straight Connector 15"/>
            <p:cNvCxnSpPr/>
            <p:nvPr/>
          </p:nvCxnSpPr>
          <p:spPr>
            <a:xfrm>
              <a:off x="3221405" y="6565293"/>
              <a:ext cx="2743201" cy="0"/>
            </a:xfrm>
            <a:prstGeom prst="line">
              <a:avLst/>
            </a:prstGeom>
            <a:ln>
              <a:solidFill>
                <a:srgbClr val="1155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Группа 68"/>
          <p:cNvGrpSpPr/>
          <p:nvPr/>
        </p:nvGrpSpPr>
        <p:grpSpPr>
          <a:xfrm>
            <a:off x="93744" y="75321"/>
            <a:ext cx="7869730" cy="6701202"/>
            <a:chOff x="93744" y="75321"/>
            <a:chExt cx="7869730" cy="6701202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44" y="75321"/>
              <a:ext cx="5317258" cy="67012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2" name="Соединительная линия уступом 31"/>
            <p:cNvCxnSpPr/>
            <p:nvPr/>
          </p:nvCxnSpPr>
          <p:spPr>
            <a:xfrm>
              <a:off x="4463031" y="505137"/>
              <a:ext cx="3500443" cy="554185"/>
            </a:xfrm>
            <a:prstGeom prst="bentConnector3">
              <a:avLst>
                <a:gd name="adj1" fmla="val 50000"/>
              </a:avLst>
            </a:prstGeom>
            <a:ln w="38100" cap="flat" cmpd="sng" algn="ctr">
              <a:solidFill>
                <a:srgbClr val="125A7B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5" name="Группа 64"/>
          <p:cNvGrpSpPr/>
          <p:nvPr/>
        </p:nvGrpSpPr>
        <p:grpSpPr>
          <a:xfrm>
            <a:off x="7336007" y="2241242"/>
            <a:ext cx="4037847" cy="3402048"/>
            <a:chOff x="7336007" y="2241242"/>
            <a:chExt cx="4037847" cy="340204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534" y="5243917"/>
              <a:ext cx="1921795" cy="39937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36007" y="2241242"/>
              <a:ext cx="4037847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Описание: </a:t>
              </a:r>
            </a:p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Данная реклама располагается в верхней части экрана. За счет своего расположения имеет большое количество просмотров, что приводит к широкому охвату аудитории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 flipV="1">
            <a:off x="6848451" y="3810065"/>
            <a:ext cx="4991654" cy="1765756"/>
            <a:chOff x="6848451" y="4000096"/>
            <a:chExt cx="4991654" cy="176575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848451" y="4000096"/>
              <a:ext cx="4991654" cy="1765756"/>
              <a:chOff x="6955265" y="4030028"/>
              <a:chExt cx="2543380" cy="1765756"/>
            </a:xfrm>
          </p:grpSpPr>
          <p:sp>
            <p:nvSpPr>
              <p:cNvPr id="49" name="Freeform 15"/>
              <p:cNvSpPr>
                <a:spLocks/>
              </p:cNvSpPr>
              <p:nvPr/>
            </p:nvSpPr>
            <p:spPr bwMode="auto">
              <a:xfrm>
                <a:off x="6970462" y="4030028"/>
                <a:ext cx="135485" cy="125063"/>
              </a:xfrm>
              <a:custGeom>
                <a:avLst/>
                <a:gdLst>
                  <a:gd name="T0" fmla="*/ 156 w 156"/>
                  <a:gd name="T1" fmla="*/ 0 h 144"/>
                  <a:gd name="T2" fmla="*/ 156 w 156"/>
                  <a:gd name="T3" fmla="*/ 144 h 144"/>
                  <a:gd name="T4" fmla="*/ 0 w 156"/>
                  <a:gd name="T5" fmla="*/ 73 h 144"/>
                  <a:gd name="T6" fmla="*/ 156 w 156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44">
                    <a:moveTo>
                      <a:pt x="156" y="0"/>
                    </a:moveTo>
                    <a:lnTo>
                      <a:pt x="156" y="144"/>
                    </a:lnTo>
                    <a:lnTo>
                      <a:pt x="0" y="73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0" name="Freeform 16"/>
              <p:cNvSpPr>
                <a:spLocks/>
              </p:cNvSpPr>
              <p:nvPr/>
            </p:nvSpPr>
            <p:spPr bwMode="auto">
              <a:xfrm>
                <a:off x="9362291" y="4079532"/>
                <a:ext cx="136354" cy="118984"/>
              </a:xfrm>
              <a:custGeom>
                <a:avLst/>
                <a:gdLst>
                  <a:gd name="T0" fmla="*/ 157 w 157"/>
                  <a:gd name="T1" fmla="*/ 73 h 137"/>
                  <a:gd name="T2" fmla="*/ 0 w 157"/>
                  <a:gd name="T3" fmla="*/ 0 h 137"/>
                  <a:gd name="T4" fmla="*/ 0 w 157"/>
                  <a:gd name="T5" fmla="*/ 137 h 137"/>
                  <a:gd name="T6" fmla="*/ 157 w 157"/>
                  <a:gd name="T7" fmla="*/ 7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37">
                    <a:moveTo>
                      <a:pt x="157" y="73"/>
                    </a:moveTo>
                    <a:lnTo>
                      <a:pt x="0" y="0"/>
                    </a:lnTo>
                    <a:lnTo>
                      <a:pt x="0" y="137"/>
                    </a:lnTo>
                    <a:lnTo>
                      <a:pt x="157" y="73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6955265" y="4085721"/>
                <a:ext cx="2532526" cy="1710063"/>
              </a:xfrm>
              <a:custGeom>
                <a:avLst/>
                <a:gdLst>
                  <a:gd name="T0" fmla="*/ 2916 w 2916"/>
                  <a:gd name="T1" fmla="*/ 1244 h 1969"/>
                  <a:gd name="T2" fmla="*/ 2916 w 2916"/>
                  <a:gd name="T3" fmla="*/ 1251 h 1969"/>
                  <a:gd name="T4" fmla="*/ 1459 w 2916"/>
                  <a:gd name="T5" fmla="*/ 1969 h 1969"/>
                  <a:gd name="T6" fmla="*/ 0 w 2916"/>
                  <a:gd name="T7" fmla="*/ 1251 h 1969"/>
                  <a:gd name="T8" fmla="*/ 0 w 2916"/>
                  <a:gd name="T9" fmla="*/ 0 h 1969"/>
                  <a:gd name="T10" fmla="*/ 1492 w 2916"/>
                  <a:gd name="T11" fmla="*/ 638 h 1969"/>
                  <a:gd name="T12" fmla="*/ 2916 w 2916"/>
                  <a:gd name="T13" fmla="*/ 1244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6" h="1969">
                    <a:moveTo>
                      <a:pt x="2916" y="1244"/>
                    </a:moveTo>
                    <a:lnTo>
                      <a:pt x="2916" y="1251"/>
                    </a:lnTo>
                    <a:lnTo>
                      <a:pt x="1459" y="1969"/>
                    </a:lnTo>
                    <a:lnTo>
                      <a:pt x="0" y="1251"/>
                    </a:lnTo>
                    <a:lnTo>
                      <a:pt x="0" y="0"/>
                    </a:lnTo>
                    <a:lnTo>
                      <a:pt x="1492" y="638"/>
                    </a:lnTo>
                    <a:lnTo>
                      <a:pt x="2916" y="1244"/>
                    </a:lnTo>
                    <a:close/>
                  </a:path>
                </a:pathLst>
              </a:custGeom>
              <a:solidFill>
                <a:srgbClr val="16719A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900" dirty="0"/>
                  <a:t>СС</a:t>
                </a:r>
                <a:endParaRPr lang="en-US" sz="900" dirty="0"/>
              </a:p>
            </p:txBody>
          </p:sp>
          <p:sp>
            <p:nvSpPr>
              <p:cNvPr id="52" name="Freeform 18"/>
              <p:cNvSpPr>
                <a:spLocks/>
              </p:cNvSpPr>
              <p:nvPr/>
            </p:nvSpPr>
            <p:spPr bwMode="auto">
              <a:xfrm>
                <a:off x="8261911" y="4138589"/>
                <a:ext cx="1236734" cy="1035244"/>
              </a:xfrm>
              <a:custGeom>
                <a:avLst/>
                <a:gdLst>
                  <a:gd name="T0" fmla="*/ 0 w 1424"/>
                  <a:gd name="T1" fmla="*/ 586 h 1192"/>
                  <a:gd name="T2" fmla="*/ 1424 w 1424"/>
                  <a:gd name="T3" fmla="*/ 1192 h 1192"/>
                  <a:gd name="T4" fmla="*/ 1424 w 1424"/>
                  <a:gd name="T5" fmla="*/ 0 h 1192"/>
                  <a:gd name="T6" fmla="*/ 0 w 1424"/>
                  <a:gd name="T7" fmla="*/ 586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4" h="1192">
                    <a:moveTo>
                      <a:pt x="0" y="586"/>
                    </a:moveTo>
                    <a:lnTo>
                      <a:pt x="1424" y="1192"/>
                    </a:lnTo>
                    <a:lnTo>
                      <a:pt x="1424" y="0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95C4D8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9105924" y="5424224"/>
              <a:ext cx="483119" cy="179505"/>
            </a:xfrm>
            <a:custGeom>
              <a:avLst/>
              <a:gdLst>
                <a:gd name="T0" fmla="*/ 200 w 383"/>
                <a:gd name="T1" fmla="*/ 139 h 142"/>
                <a:gd name="T2" fmla="*/ 370 w 383"/>
                <a:gd name="T3" fmla="*/ 29 h 142"/>
                <a:gd name="T4" fmla="*/ 362 w 383"/>
                <a:gd name="T5" fmla="*/ 0 h 142"/>
                <a:gd name="T6" fmla="*/ 22 w 383"/>
                <a:gd name="T7" fmla="*/ 0 h 142"/>
                <a:gd name="T8" fmla="*/ 13 w 383"/>
                <a:gd name="T9" fmla="*/ 29 h 142"/>
                <a:gd name="T10" fmla="*/ 183 w 383"/>
                <a:gd name="T11" fmla="*/ 139 h 142"/>
                <a:gd name="T12" fmla="*/ 200 w 383"/>
                <a:gd name="T13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142">
                  <a:moveTo>
                    <a:pt x="200" y="139"/>
                  </a:moveTo>
                  <a:cubicBezTo>
                    <a:pt x="370" y="29"/>
                    <a:pt x="370" y="29"/>
                    <a:pt x="370" y="29"/>
                  </a:cubicBezTo>
                  <a:cubicBezTo>
                    <a:pt x="383" y="20"/>
                    <a:pt x="377" y="0"/>
                    <a:pt x="36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0" y="20"/>
                    <a:pt x="13" y="29"/>
                  </a:cubicBezTo>
                  <a:cubicBezTo>
                    <a:pt x="183" y="139"/>
                    <a:pt x="183" y="139"/>
                    <a:pt x="183" y="139"/>
                  </a:cubicBezTo>
                  <a:cubicBezTo>
                    <a:pt x="188" y="142"/>
                    <a:pt x="195" y="142"/>
                    <a:pt x="200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092018-032F-6843-9EAC-4BA065D9ED23}"/>
              </a:ext>
            </a:extLst>
          </p:cNvPr>
          <p:cNvSpPr/>
          <p:nvPr/>
        </p:nvSpPr>
        <p:spPr>
          <a:xfrm>
            <a:off x="7306056" y="4301466"/>
            <a:ext cx="4461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aleway" panose="020B0503030101060003" pitchFamily="34" charset="-52"/>
              </a:rPr>
              <a:t>                     </a:t>
            </a:r>
            <a:r>
              <a:rPr lang="ru-RU" b="1" dirty="0">
                <a:solidFill>
                  <a:schemeClr val="bg1"/>
                </a:solidFill>
                <a:latin typeface="Raleway" panose="020B0503030101060003" pitchFamily="34" charset="-52"/>
              </a:rPr>
              <a:t>Стоимость:</a:t>
            </a:r>
          </a:p>
          <a:p>
            <a:r>
              <a:rPr lang="ru-RU" b="1" dirty="0">
                <a:solidFill>
                  <a:schemeClr val="bg1"/>
                </a:solidFill>
              </a:rPr>
              <a:t>                       690 </a:t>
            </a:r>
            <a:r>
              <a:rPr lang="en-US" b="1" dirty="0">
                <a:solidFill>
                  <a:schemeClr val="bg1"/>
                </a:solidFill>
              </a:rPr>
              <a:t>BYN</a:t>
            </a:r>
            <a:r>
              <a:rPr lang="ru-RU" b="1" dirty="0">
                <a:solidFill>
                  <a:schemeClr val="bg1"/>
                </a:solidFill>
              </a:rPr>
              <a:t> в сутки</a:t>
            </a:r>
          </a:p>
        </p:txBody>
      </p:sp>
    </p:spTree>
    <p:extLst>
      <p:ext uri="{BB962C8B-B14F-4D97-AF65-F5344CB8AC3E}">
        <p14:creationId xmlns:p14="http://schemas.microsoft.com/office/powerpoint/2010/main" val="1032298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4"/>
          <p:cNvGrpSpPr/>
          <p:nvPr/>
        </p:nvGrpSpPr>
        <p:grpSpPr>
          <a:xfrm>
            <a:off x="7143184" y="788598"/>
            <a:ext cx="4423499" cy="5258034"/>
            <a:chOff x="1677988" y="3939987"/>
            <a:chExt cx="5561012" cy="10252857"/>
          </a:xfrm>
        </p:grpSpPr>
        <p:sp>
          <p:nvSpPr>
            <p:cNvPr id="7" name="Freeform 2"/>
            <p:cNvSpPr/>
            <p:nvPr/>
          </p:nvSpPr>
          <p:spPr>
            <a:xfrm>
              <a:off x="2725738" y="3939987"/>
              <a:ext cx="3465512" cy="908505"/>
            </a:xfrm>
            <a:custGeom>
              <a:avLst/>
              <a:gdLst>
                <a:gd name="connsiteX0" fmla="*/ 176867 w 4191794"/>
                <a:gd name="connsiteY0" fmla="*/ 0 h 1085850"/>
                <a:gd name="connsiteX1" fmla="*/ 4014927 w 4191794"/>
                <a:gd name="connsiteY1" fmla="*/ 0 h 1085850"/>
                <a:gd name="connsiteX2" fmla="*/ 4191794 w 4191794"/>
                <a:gd name="connsiteY2" fmla="*/ 176867 h 1085850"/>
                <a:gd name="connsiteX3" fmla="*/ 4191794 w 4191794"/>
                <a:gd name="connsiteY3" fmla="*/ 1085850 h 1085850"/>
                <a:gd name="connsiteX4" fmla="*/ 0 w 4191794"/>
                <a:gd name="connsiteY4" fmla="*/ 1085850 h 1085850"/>
                <a:gd name="connsiteX5" fmla="*/ 0 w 4191794"/>
                <a:gd name="connsiteY5" fmla="*/ 176867 h 1085850"/>
                <a:gd name="connsiteX6" fmla="*/ 176867 w 4191794"/>
                <a:gd name="connsiteY6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1794" h="1085850">
                  <a:moveTo>
                    <a:pt x="176867" y="0"/>
                  </a:moveTo>
                  <a:lnTo>
                    <a:pt x="4014927" y="0"/>
                  </a:lnTo>
                  <a:cubicBezTo>
                    <a:pt x="4112608" y="0"/>
                    <a:pt x="4191794" y="79186"/>
                    <a:pt x="4191794" y="176867"/>
                  </a:cubicBezTo>
                  <a:lnTo>
                    <a:pt x="4191794" y="1085850"/>
                  </a:lnTo>
                  <a:lnTo>
                    <a:pt x="0" y="1085850"/>
                  </a:lnTo>
                  <a:lnTo>
                    <a:pt x="0" y="176867"/>
                  </a:lnTo>
                  <a:cubicBezTo>
                    <a:pt x="0" y="79186"/>
                    <a:pt x="79186" y="0"/>
                    <a:pt x="176867" y="0"/>
                  </a:cubicBezTo>
                  <a:close/>
                </a:path>
              </a:pathLst>
            </a:custGeom>
            <a:solidFill>
              <a:srgbClr val="115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1677988" y="4829334"/>
              <a:ext cx="5561012" cy="9363510"/>
            </a:xfrm>
            <a:prstGeom prst="roundRect">
              <a:avLst>
                <a:gd name="adj" fmla="val 5020"/>
              </a:avLst>
            </a:prstGeom>
            <a:solidFill>
              <a:schemeClr val="bg1"/>
            </a:solidFill>
            <a:ln w="63500">
              <a:solidFill>
                <a:srgbClr val="115575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52952" y="4152550"/>
              <a:ext cx="2811081" cy="5401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 err="1">
                  <a:solidFill>
                    <a:schemeClr val="bg1"/>
                  </a:solidFill>
                  <a:latin typeface="Raleway" panose="020B0503030101060003" pitchFamily="34" charset="0"/>
                </a:rPr>
                <a:t>Брендирование</a:t>
              </a:r>
              <a:endParaRPr lang="en-US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7988" y="5298318"/>
              <a:ext cx="5561012" cy="102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Размеры: </a:t>
              </a:r>
            </a:p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Нестандартный размер</a:t>
              </a:r>
            </a:p>
          </p:txBody>
        </p:sp>
        <p:cxnSp>
          <p:nvCxnSpPr>
            <p:cNvPr id="17" name="Straight Connector 15"/>
            <p:cNvCxnSpPr/>
            <p:nvPr/>
          </p:nvCxnSpPr>
          <p:spPr>
            <a:xfrm>
              <a:off x="3221405" y="6565293"/>
              <a:ext cx="2743201" cy="0"/>
            </a:xfrm>
            <a:prstGeom prst="line">
              <a:avLst/>
            </a:prstGeom>
            <a:ln>
              <a:solidFill>
                <a:srgbClr val="1155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7336007" y="2238660"/>
            <a:ext cx="4037847" cy="3402048"/>
            <a:chOff x="7336007" y="2238660"/>
            <a:chExt cx="4037847" cy="340204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534" y="5241335"/>
              <a:ext cx="1921795" cy="39937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36007" y="2238660"/>
              <a:ext cx="4037847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Описание: </a:t>
              </a:r>
            </a:p>
            <a:p>
              <a:pPr algn="ctr"/>
              <a:r>
                <a:rPr lang="ru-RU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Брендирование</a:t>
              </a: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 выполняется в фирменном стиле заказчика и занимает одну из самых видимых областей сайта. Данный вид рекламы обеспечивает широкий охват аудитории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 flipV="1">
            <a:off x="6869754" y="3799776"/>
            <a:ext cx="4970352" cy="1773463"/>
            <a:chOff x="6869754" y="4000096"/>
            <a:chExt cx="4970352" cy="177346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869754" y="4000096"/>
              <a:ext cx="4970352" cy="1773463"/>
              <a:chOff x="6966119" y="4030028"/>
              <a:chExt cx="2532526" cy="1773463"/>
            </a:xfrm>
          </p:grpSpPr>
          <p:sp>
            <p:nvSpPr>
              <p:cNvPr id="49" name="Freeform 15"/>
              <p:cNvSpPr>
                <a:spLocks/>
              </p:cNvSpPr>
              <p:nvPr/>
            </p:nvSpPr>
            <p:spPr bwMode="auto">
              <a:xfrm>
                <a:off x="6970462" y="4030028"/>
                <a:ext cx="135485" cy="125063"/>
              </a:xfrm>
              <a:custGeom>
                <a:avLst/>
                <a:gdLst>
                  <a:gd name="T0" fmla="*/ 156 w 156"/>
                  <a:gd name="T1" fmla="*/ 0 h 144"/>
                  <a:gd name="T2" fmla="*/ 156 w 156"/>
                  <a:gd name="T3" fmla="*/ 144 h 144"/>
                  <a:gd name="T4" fmla="*/ 0 w 156"/>
                  <a:gd name="T5" fmla="*/ 73 h 144"/>
                  <a:gd name="T6" fmla="*/ 156 w 156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44">
                    <a:moveTo>
                      <a:pt x="156" y="0"/>
                    </a:moveTo>
                    <a:lnTo>
                      <a:pt x="156" y="144"/>
                    </a:lnTo>
                    <a:lnTo>
                      <a:pt x="0" y="73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0" name="Freeform 16"/>
              <p:cNvSpPr>
                <a:spLocks/>
              </p:cNvSpPr>
              <p:nvPr/>
            </p:nvSpPr>
            <p:spPr bwMode="auto">
              <a:xfrm>
                <a:off x="9362291" y="4079532"/>
                <a:ext cx="136354" cy="118984"/>
              </a:xfrm>
              <a:custGeom>
                <a:avLst/>
                <a:gdLst>
                  <a:gd name="T0" fmla="*/ 157 w 157"/>
                  <a:gd name="T1" fmla="*/ 73 h 137"/>
                  <a:gd name="T2" fmla="*/ 0 w 157"/>
                  <a:gd name="T3" fmla="*/ 0 h 137"/>
                  <a:gd name="T4" fmla="*/ 0 w 157"/>
                  <a:gd name="T5" fmla="*/ 137 h 137"/>
                  <a:gd name="T6" fmla="*/ 157 w 157"/>
                  <a:gd name="T7" fmla="*/ 7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37">
                    <a:moveTo>
                      <a:pt x="157" y="73"/>
                    </a:moveTo>
                    <a:lnTo>
                      <a:pt x="0" y="0"/>
                    </a:lnTo>
                    <a:lnTo>
                      <a:pt x="0" y="137"/>
                    </a:lnTo>
                    <a:lnTo>
                      <a:pt x="157" y="73"/>
                    </a:lnTo>
                    <a:close/>
                  </a:path>
                </a:pathLst>
              </a:custGeom>
              <a:solidFill>
                <a:srgbClr val="115575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6966119" y="4093428"/>
                <a:ext cx="2532526" cy="1710063"/>
              </a:xfrm>
              <a:custGeom>
                <a:avLst/>
                <a:gdLst>
                  <a:gd name="T0" fmla="*/ 2916 w 2916"/>
                  <a:gd name="T1" fmla="*/ 1244 h 1969"/>
                  <a:gd name="T2" fmla="*/ 2916 w 2916"/>
                  <a:gd name="T3" fmla="*/ 1251 h 1969"/>
                  <a:gd name="T4" fmla="*/ 1459 w 2916"/>
                  <a:gd name="T5" fmla="*/ 1969 h 1969"/>
                  <a:gd name="T6" fmla="*/ 0 w 2916"/>
                  <a:gd name="T7" fmla="*/ 1251 h 1969"/>
                  <a:gd name="T8" fmla="*/ 0 w 2916"/>
                  <a:gd name="T9" fmla="*/ 0 h 1969"/>
                  <a:gd name="T10" fmla="*/ 1492 w 2916"/>
                  <a:gd name="T11" fmla="*/ 638 h 1969"/>
                  <a:gd name="T12" fmla="*/ 2916 w 2916"/>
                  <a:gd name="T13" fmla="*/ 1244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6" h="1969">
                    <a:moveTo>
                      <a:pt x="2916" y="1244"/>
                    </a:moveTo>
                    <a:lnTo>
                      <a:pt x="2916" y="1251"/>
                    </a:lnTo>
                    <a:lnTo>
                      <a:pt x="1459" y="1969"/>
                    </a:lnTo>
                    <a:lnTo>
                      <a:pt x="0" y="1251"/>
                    </a:lnTo>
                    <a:lnTo>
                      <a:pt x="0" y="0"/>
                    </a:lnTo>
                    <a:lnTo>
                      <a:pt x="1492" y="638"/>
                    </a:lnTo>
                    <a:lnTo>
                      <a:pt x="2916" y="1244"/>
                    </a:lnTo>
                    <a:close/>
                  </a:path>
                </a:pathLst>
              </a:custGeom>
              <a:solidFill>
                <a:srgbClr val="16719A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2" name="Freeform 18"/>
              <p:cNvSpPr>
                <a:spLocks/>
              </p:cNvSpPr>
              <p:nvPr/>
            </p:nvSpPr>
            <p:spPr bwMode="auto">
              <a:xfrm>
                <a:off x="8261911" y="4138589"/>
                <a:ext cx="1236734" cy="1035244"/>
              </a:xfrm>
              <a:custGeom>
                <a:avLst/>
                <a:gdLst>
                  <a:gd name="T0" fmla="*/ 0 w 1424"/>
                  <a:gd name="T1" fmla="*/ 586 h 1192"/>
                  <a:gd name="T2" fmla="*/ 1424 w 1424"/>
                  <a:gd name="T3" fmla="*/ 1192 h 1192"/>
                  <a:gd name="T4" fmla="*/ 1424 w 1424"/>
                  <a:gd name="T5" fmla="*/ 0 h 1192"/>
                  <a:gd name="T6" fmla="*/ 0 w 1424"/>
                  <a:gd name="T7" fmla="*/ 586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4" h="1192">
                    <a:moveTo>
                      <a:pt x="0" y="586"/>
                    </a:moveTo>
                    <a:lnTo>
                      <a:pt x="1424" y="1192"/>
                    </a:lnTo>
                    <a:lnTo>
                      <a:pt x="1424" y="0"/>
                    </a:lnTo>
                    <a:lnTo>
                      <a:pt x="0" y="586"/>
                    </a:lnTo>
                    <a:close/>
                  </a:path>
                </a:pathLst>
              </a:custGeom>
              <a:solidFill>
                <a:srgbClr val="95C4D8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9105924" y="5424224"/>
              <a:ext cx="483119" cy="179505"/>
            </a:xfrm>
            <a:custGeom>
              <a:avLst/>
              <a:gdLst>
                <a:gd name="T0" fmla="*/ 200 w 383"/>
                <a:gd name="T1" fmla="*/ 139 h 142"/>
                <a:gd name="T2" fmla="*/ 370 w 383"/>
                <a:gd name="T3" fmla="*/ 29 h 142"/>
                <a:gd name="T4" fmla="*/ 362 w 383"/>
                <a:gd name="T5" fmla="*/ 0 h 142"/>
                <a:gd name="T6" fmla="*/ 22 w 383"/>
                <a:gd name="T7" fmla="*/ 0 h 142"/>
                <a:gd name="T8" fmla="*/ 13 w 383"/>
                <a:gd name="T9" fmla="*/ 29 h 142"/>
                <a:gd name="T10" fmla="*/ 183 w 383"/>
                <a:gd name="T11" fmla="*/ 139 h 142"/>
                <a:gd name="T12" fmla="*/ 200 w 383"/>
                <a:gd name="T13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142">
                  <a:moveTo>
                    <a:pt x="200" y="139"/>
                  </a:moveTo>
                  <a:cubicBezTo>
                    <a:pt x="370" y="29"/>
                    <a:pt x="370" y="29"/>
                    <a:pt x="370" y="29"/>
                  </a:cubicBezTo>
                  <a:cubicBezTo>
                    <a:pt x="383" y="20"/>
                    <a:pt x="377" y="0"/>
                    <a:pt x="36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0" y="20"/>
                    <a:pt x="13" y="29"/>
                  </a:cubicBezTo>
                  <a:cubicBezTo>
                    <a:pt x="183" y="139"/>
                    <a:pt x="183" y="139"/>
                    <a:pt x="183" y="139"/>
                  </a:cubicBezTo>
                  <a:cubicBezTo>
                    <a:pt x="188" y="142"/>
                    <a:pt x="195" y="142"/>
                    <a:pt x="200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0100" y="75321"/>
            <a:ext cx="7886515" cy="6701202"/>
            <a:chOff x="90100" y="75321"/>
            <a:chExt cx="7886515" cy="670120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00" y="75321"/>
              <a:ext cx="5317258" cy="67012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2" name="Соединительная линия уступом 31"/>
            <p:cNvCxnSpPr/>
            <p:nvPr/>
          </p:nvCxnSpPr>
          <p:spPr>
            <a:xfrm flipV="1">
              <a:off x="5223850" y="1023042"/>
              <a:ext cx="2752765" cy="1855961"/>
            </a:xfrm>
            <a:prstGeom prst="bentConnector3">
              <a:avLst>
                <a:gd name="adj1" fmla="val 39476"/>
              </a:avLst>
            </a:prstGeom>
            <a:ln w="38100" cap="flat" cmpd="sng" algn="ctr">
              <a:solidFill>
                <a:srgbClr val="125A7B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903F17-FF8B-4346-83E6-F5B920E6DED2}"/>
              </a:ext>
            </a:extLst>
          </p:cNvPr>
          <p:cNvSpPr/>
          <p:nvPr/>
        </p:nvSpPr>
        <p:spPr>
          <a:xfrm>
            <a:off x="8370893" y="4171344"/>
            <a:ext cx="5838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Raleway" panose="020B0503030101060003" pitchFamily="34" charset="-52"/>
              </a:rPr>
              <a:t>     Стоимость:</a:t>
            </a:r>
          </a:p>
          <a:p>
            <a:r>
              <a:rPr lang="ru-RU" b="1" dirty="0">
                <a:solidFill>
                  <a:schemeClr val="bg1"/>
                </a:solidFill>
              </a:rPr>
              <a:t>    360 </a:t>
            </a:r>
            <a:r>
              <a:rPr lang="en-US" b="1" dirty="0">
                <a:solidFill>
                  <a:schemeClr val="bg1"/>
                </a:solidFill>
              </a:rPr>
              <a:t>BYN</a:t>
            </a:r>
            <a:r>
              <a:rPr lang="ru-RU" b="1" dirty="0">
                <a:solidFill>
                  <a:schemeClr val="bg1"/>
                </a:solidFill>
              </a:rPr>
              <a:t> в сутки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0166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4"/>
          <p:cNvGrpSpPr/>
          <p:nvPr/>
        </p:nvGrpSpPr>
        <p:grpSpPr>
          <a:xfrm>
            <a:off x="7143184" y="788598"/>
            <a:ext cx="4423499" cy="5258034"/>
            <a:chOff x="1677988" y="3939987"/>
            <a:chExt cx="5561012" cy="10252857"/>
          </a:xfrm>
        </p:grpSpPr>
        <p:sp>
          <p:nvSpPr>
            <p:cNvPr id="7" name="Freeform 2"/>
            <p:cNvSpPr/>
            <p:nvPr/>
          </p:nvSpPr>
          <p:spPr>
            <a:xfrm>
              <a:off x="2725738" y="3939987"/>
              <a:ext cx="3465512" cy="908505"/>
            </a:xfrm>
            <a:custGeom>
              <a:avLst/>
              <a:gdLst>
                <a:gd name="connsiteX0" fmla="*/ 176867 w 4191794"/>
                <a:gd name="connsiteY0" fmla="*/ 0 h 1085850"/>
                <a:gd name="connsiteX1" fmla="*/ 4014927 w 4191794"/>
                <a:gd name="connsiteY1" fmla="*/ 0 h 1085850"/>
                <a:gd name="connsiteX2" fmla="*/ 4191794 w 4191794"/>
                <a:gd name="connsiteY2" fmla="*/ 176867 h 1085850"/>
                <a:gd name="connsiteX3" fmla="*/ 4191794 w 4191794"/>
                <a:gd name="connsiteY3" fmla="*/ 1085850 h 1085850"/>
                <a:gd name="connsiteX4" fmla="*/ 0 w 4191794"/>
                <a:gd name="connsiteY4" fmla="*/ 1085850 h 1085850"/>
                <a:gd name="connsiteX5" fmla="*/ 0 w 4191794"/>
                <a:gd name="connsiteY5" fmla="*/ 176867 h 1085850"/>
                <a:gd name="connsiteX6" fmla="*/ 176867 w 4191794"/>
                <a:gd name="connsiteY6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1794" h="1085850">
                  <a:moveTo>
                    <a:pt x="176867" y="0"/>
                  </a:moveTo>
                  <a:lnTo>
                    <a:pt x="4014927" y="0"/>
                  </a:lnTo>
                  <a:cubicBezTo>
                    <a:pt x="4112608" y="0"/>
                    <a:pt x="4191794" y="79186"/>
                    <a:pt x="4191794" y="176867"/>
                  </a:cubicBezTo>
                  <a:lnTo>
                    <a:pt x="4191794" y="1085850"/>
                  </a:lnTo>
                  <a:lnTo>
                    <a:pt x="0" y="1085850"/>
                  </a:lnTo>
                  <a:lnTo>
                    <a:pt x="0" y="176867"/>
                  </a:lnTo>
                  <a:cubicBezTo>
                    <a:pt x="0" y="79186"/>
                    <a:pt x="79186" y="0"/>
                    <a:pt x="176867" y="0"/>
                  </a:cubicBezTo>
                  <a:close/>
                </a:path>
              </a:pathLst>
            </a:custGeom>
            <a:solidFill>
              <a:srgbClr val="115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1677988" y="4829334"/>
              <a:ext cx="5561012" cy="9363510"/>
            </a:xfrm>
            <a:prstGeom prst="roundRect">
              <a:avLst>
                <a:gd name="adj" fmla="val 5020"/>
              </a:avLst>
            </a:prstGeom>
            <a:solidFill>
              <a:schemeClr val="bg1"/>
            </a:solidFill>
            <a:ln w="63500">
              <a:solidFill>
                <a:srgbClr val="115575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115575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5105" y="4152550"/>
              <a:ext cx="3456146" cy="5401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Баннер в шапке сайта</a:t>
              </a:r>
              <a:endParaRPr lang="en-US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77988" y="5298318"/>
              <a:ext cx="5561012" cy="1020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Размеры: 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550*90px</a:t>
              </a:r>
              <a:endPara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-52"/>
              </a:endParaRPr>
            </a:p>
          </p:txBody>
        </p:sp>
        <p:cxnSp>
          <p:nvCxnSpPr>
            <p:cNvPr id="17" name="Straight Connector 15"/>
            <p:cNvCxnSpPr/>
            <p:nvPr/>
          </p:nvCxnSpPr>
          <p:spPr>
            <a:xfrm>
              <a:off x="3221405" y="6565293"/>
              <a:ext cx="2743201" cy="0"/>
            </a:xfrm>
            <a:prstGeom prst="line">
              <a:avLst/>
            </a:prstGeom>
            <a:ln>
              <a:solidFill>
                <a:srgbClr val="1155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7336007" y="2238660"/>
            <a:ext cx="4037847" cy="3402048"/>
            <a:chOff x="7336007" y="2238660"/>
            <a:chExt cx="4037847" cy="340204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534" y="5241335"/>
              <a:ext cx="1921795" cy="39937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36007" y="2238660"/>
              <a:ext cx="4037847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115575"/>
                  </a:solidFill>
                  <a:latin typeface="Raleway" panose="020B0503030101060003" pitchFamily="34" charset="-52"/>
                </a:rPr>
                <a:t>Описание: </a:t>
              </a:r>
            </a:p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Добавление баннера с рекламой </a:t>
              </a:r>
            </a:p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одного из банковских продуктов </a:t>
              </a:r>
            </a:p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aleway" panose="020B0503030101060003" pitchFamily="34" charset="-52"/>
                </a:rPr>
                <a:t>клиента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869754" y="3324403"/>
            <a:ext cx="4970352" cy="2248835"/>
            <a:chOff x="6869754" y="3324402"/>
            <a:chExt cx="4970352" cy="2248835"/>
          </a:xfrm>
        </p:grpSpPr>
        <p:grpSp>
          <p:nvGrpSpPr>
            <p:cNvPr id="5" name="Группа 4"/>
            <p:cNvGrpSpPr/>
            <p:nvPr/>
          </p:nvGrpSpPr>
          <p:grpSpPr>
            <a:xfrm flipV="1">
              <a:off x="6869754" y="3324402"/>
              <a:ext cx="4970352" cy="2248835"/>
              <a:chOff x="6869754" y="4000096"/>
              <a:chExt cx="4970352" cy="1773463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6869754" y="4000096"/>
                <a:ext cx="4970352" cy="1773463"/>
                <a:chOff x="6966119" y="4030028"/>
                <a:chExt cx="2532526" cy="1773463"/>
              </a:xfrm>
            </p:grpSpPr>
            <p:sp>
              <p:nvSpPr>
                <p:cNvPr id="49" name="Freeform 15"/>
                <p:cNvSpPr>
                  <a:spLocks/>
                </p:cNvSpPr>
                <p:nvPr/>
              </p:nvSpPr>
              <p:spPr bwMode="auto">
                <a:xfrm>
                  <a:off x="6970462" y="4030028"/>
                  <a:ext cx="135485" cy="125063"/>
                </a:xfrm>
                <a:custGeom>
                  <a:avLst/>
                  <a:gdLst>
                    <a:gd name="T0" fmla="*/ 156 w 156"/>
                    <a:gd name="T1" fmla="*/ 0 h 144"/>
                    <a:gd name="T2" fmla="*/ 156 w 156"/>
                    <a:gd name="T3" fmla="*/ 144 h 144"/>
                    <a:gd name="T4" fmla="*/ 0 w 156"/>
                    <a:gd name="T5" fmla="*/ 73 h 144"/>
                    <a:gd name="T6" fmla="*/ 156 w 156"/>
                    <a:gd name="T7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6" h="144">
                      <a:moveTo>
                        <a:pt x="156" y="0"/>
                      </a:moveTo>
                      <a:lnTo>
                        <a:pt x="156" y="144"/>
                      </a:lnTo>
                      <a:lnTo>
                        <a:pt x="0" y="73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115575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50" name="Freeform 16"/>
                <p:cNvSpPr>
                  <a:spLocks/>
                </p:cNvSpPr>
                <p:nvPr/>
              </p:nvSpPr>
              <p:spPr bwMode="auto">
                <a:xfrm>
                  <a:off x="9362291" y="4079532"/>
                  <a:ext cx="136354" cy="118984"/>
                </a:xfrm>
                <a:custGeom>
                  <a:avLst/>
                  <a:gdLst>
                    <a:gd name="T0" fmla="*/ 157 w 157"/>
                    <a:gd name="T1" fmla="*/ 73 h 137"/>
                    <a:gd name="T2" fmla="*/ 0 w 157"/>
                    <a:gd name="T3" fmla="*/ 0 h 137"/>
                    <a:gd name="T4" fmla="*/ 0 w 157"/>
                    <a:gd name="T5" fmla="*/ 137 h 137"/>
                    <a:gd name="T6" fmla="*/ 157 w 157"/>
                    <a:gd name="T7" fmla="*/ 73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7" h="137">
                      <a:moveTo>
                        <a:pt x="157" y="73"/>
                      </a:moveTo>
                      <a:lnTo>
                        <a:pt x="0" y="0"/>
                      </a:lnTo>
                      <a:lnTo>
                        <a:pt x="0" y="137"/>
                      </a:lnTo>
                      <a:lnTo>
                        <a:pt x="157" y="73"/>
                      </a:lnTo>
                      <a:close/>
                    </a:path>
                  </a:pathLst>
                </a:custGeom>
                <a:solidFill>
                  <a:srgbClr val="115575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6966119" y="4093428"/>
                  <a:ext cx="2532526" cy="1710063"/>
                </a:xfrm>
                <a:custGeom>
                  <a:avLst/>
                  <a:gdLst>
                    <a:gd name="T0" fmla="*/ 2916 w 2916"/>
                    <a:gd name="T1" fmla="*/ 1244 h 1969"/>
                    <a:gd name="T2" fmla="*/ 2916 w 2916"/>
                    <a:gd name="T3" fmla="*/ 1251 h 1969"/>
                    <a:gd name="T4" fmla="*/ 1459 w 2916"/>
                    <a:gd name="T5" fmla="*/ 1969 h 1969"/>
                    <a:gd name="T6" fmla="*/ 0 w 2916"/>
                    <a:gd name="T7" fmla="*/ 1251 h 1969"/>
                    <a:gd name="T8" fmla="*/ 0 w 2916"/>
                    <a:gd name="T9" fmla="*/ 0 h 1969"/>
                    <a:gd name="T10" fmla="*/ 1492 w 2916"/>
                    <a:gd name="T11" fmla="*/ 638 h 1969"/>
                    <a:gd name="T12" fmla="*/ 2916 w 2916"/>
                    <a:gd name="T13" fmla="*/ 1244 h 19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6" h="1969">
                      <a:moveTo>
                        <a:pt x="2916" y="1244"/>
                      </a:moveTo>
                      <a:lnTo>
                        <a:pt x="2916" y="1251"/>
                      </a:lnTo>
                      <a:lnTo>
                        <a:pt x="1459" y="1969"/>
                      </a:lnTo>
                      <a:lnTo>
                        <a:pt x="0" y="1251"/>
                      </a:lnTo>
                      <a:lnTo>
                        <a:pt x="0" y="0"/>
                      </a:lnTo>
                      <a:lnTo>
                        <a:pt x="1492" y="638"/>
                      </a:lnTo>
                      <a:lnTo>
                        <a:pt x="2916" y="1244"/>
                      </a:lnTo>
                      <a:close/>
                    </a:path>
                  </a:pathLst>
                </a:custGeom>
                <a:solidFill>
                  <a:srgbClr val="16719A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52" name="Freeform 18"/>
                <p:cNvSpPr>
                  <a:spLocks/>
                </p:cNvSpPr>
                <p:nvPr/>
              </p:nvSpPr>
              <p:spPr bwMode="auto">
                <a:xfrm>
                  <a:off x="8261911" y="4138589"/>
                  <a:ext cx="1236734" cy="1035244"/>
                </a:xfrm>
                <a:custGeom>
                  <a:avLst/>
                  <a:gdLst>
                    <a:gd name="T0" fmla="*/ 0 w 1424"/>
                    <a:gd name="T1" fmla="*/ 586 h 1192"/>
                    <a:gd name="T2" fmla="*/ 1424 w 1424"/>
                    <a:gd name="T3" fmla="*/ 1192 h 1192"/>
                    <a:gd name="T4" fmla="*/ 1424 w 1424"/>
                    <a:gd name="T5" fmla="*/ 0 h 1192"/>
                    <a:gd name="T6" fmla="*/ 0 w 1424"/>
                    <a:gd name="T7" fmla="*/ 586 h 1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24" h="1192">
                      <a:moveTo>
                        <a:pt x="0" y="586"/>
                      </a:moveTo>
                      <a:lnTo>
                        <a:pt x="1424" y="1192"/>
                      </a:lnTo>
                      <a:lnTo>
                        <a:pt x="1424" y="0"/>
                      </a:lnTo>
                      <a:lnTo>
                        <a:pt x="0" y="586"/>
                      </a:lnTo>
                      <a:close/>
                    </a:path>
                  </a:pathLst>
                </a:custGeom>
                <a:solidFill>
                  <a:srgbClr val="95C4D8"/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  <p:sp>
            <p:nvSpPr>
              <p:cNvPr id="56" name="Freeform 26"/>
              <p:cNvSpPr>
                <a:spLocks/>
              </p:cNvSpPr>
              <p:nvPr/>
            </p:nvSpPr>
            <p:spPr bwMode="auto">
              <a:xfrm>
                <a:off x="9105924" y="5424224"/>
                <a:ext cx="483119" cy="179505"/>
              </a:xfrm>
              <a:custGeom>
                <a:avLst/>
                <a:gdLst>
                  <a:gd name="T0" fmla="*/ 200 w 383"/>
                  <a:gd name="T1" fmla="*/ 139 h 142"/>
                  <a:gd name="T2" fmla="*/ 370 w 383"/>
                  <a:gd name="T3" fmla="*/ 29 h 142"/>
                  <a:gd name="T4" fmla="*/ 362 w 383"/>
                  <a:gd name="T5" fmla="*/ 0 h 142"/>
                  <a:gd name="T6" fmla="*/ 22 w 383"/>
                  <a:gd name="T7" fmla="*/ 0 h 142"/>
                  <a:gd name="T8" fmla="*/ 13 w 383"/>
                  <a:gd name="T9" fmla="*/ 29 h 142"/>
                  <a:gd name="T10" fmla="*/ 183 w 383"/>
                  <a:gd name="T11" fmla="*/ 139 h 142"/>
                  <a:gd name="T12" fmla="*/ 200 w 383"/>
                  <a:gd name="T13" fmla="*/ 139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3" h="142">
                    <a:moveTo>
                      <a:pt x="200" y="139"/>
                    </a:moveTo>
                    <a:cubicBezTo>
                      <a:pt x="370" y="29"/>
                      <a:pt x="370" y="29"/>
                      <a:pt x="370" y="29"/>
                    </a:cubicBezTo>
                    <a:cubicBezTo>
                      <a:pt x="383" y="20"/>
                      <a:pt x="377" y="0"/>
                      <a:pt x="36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6" y="0"/>
                      <a:pt x="0" y="20"/>
                      <a:pt x="13" y="29"/>
                    </a:cubicBezTo>
                    <a:cubicBezTo>
                      <a:pt x="183" y="139"/>
                      <a:pt x="183" y="139"/>
                      <a:pt x="183" y="139"/>
                    </a:cubicBezTo>
                    <a:cubicBezTo>
                      <a:pt x="188" y="142"/>
                      <a:pt x="195" y="142"/>
                      <a:pt x="200" y="1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135733" y="3843122"/>
              <a:ext cx="442349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Raleway" panose="020B0503030101060003" pitchFamily="34" charset="-52"/>
                </a:rPr>
                <a:t>Стоимость: 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8528" y="182118"/>
            <a:ext cx="7888087" cy="6675882"/>
            <a:chOff x="88528" y="100641"/>
            <a:chExt cx="7888087" cy="6675882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8" y="100641"/>
              <a:ext cx="6122149" cy="66758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2" name="Соединительная линия уступом 31"/>
            <p:cNvCxnSpPr/>
            <p:nvPr/>
          </p:nvCxnSpPr>
          <p:spPr>
            <a:xfrm>
              <a:off x="3494638" y="234809"/>
              <a:ext cx="4481977" cy="788234"/>
            </a:xfrm>
            <a:prstGeom prst="bentConnector3">
              <a:avLst>
                <a:gd name="adj1" fmla="val 70402"/>
              </a:avLst>
            </a:prstGeom>
            <a:ln w="38100" cap="flat" cmpd="sng" algn="ctr">
              <a:solidFill>
                <a:srgbClr val="125A7B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709E9C-9F5F-4A43-896B-DAA4C9989FB0}"/>
              </a:ext>
            </a:extLst>
          </p:cNvPr>
          <p:cNvSpPr/>
          <p:nvPr/>
        </p:nvSpPr>
        <p:spPr>
          <a:xfrm>
            <a:off x="8433816" y="40933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aleway" panose="020B0503030101060003" pitchFamily="34" charset="-52"/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360 </a:t>
            </a:r>
            <a:r>
              <a:rPr lang="en-US" b="1" dirty="0">
                <a:solidFill>
                  <a:schemeClr val="bg1"/>
                </a:solidFill>
              </a:rPr>
              <a:t>BYN</a:t>
            </a:r>
            <a:r>
              <a:rPr lang="ru-RU" b="1" dirty="0">
                <a:solidFill>
                  <a:schemeClr val="bg1"/>
                </a:solidFill>
              </a:rPr>
              <a:t> в сутки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0091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Swift tí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2B1BF"/>
      </a:accent1>
      <a:accent2>
        <a:srgbClr val="499DCC"/>
      </a:accent2>
      <a:accent3>
        <a:srgbClr val="5E85CA"/>
      </a:accent3>
      <a:accent4>
        <a:srgbClr val="6B71C5"/>
      </a:accent4>
      <a:accent5>
        <a:srgbClr val="4472C4"/>
      </a:accent5>
      <a:accent6>
        <a:srgbClr val="1C568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Swift tí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2B1BF"/>
      </a:accent1>
      <a:accent2>
        <a:srgbClr val="499DCC"/>
      </a:accent2>
      <a:accent3>
        <a:srgbClr val="5E85CA"/>
      </a:accent3>
      <a:accent4>
        <a:srgbClr val="6B71C5"/>
      </a:accent4>
      <a:accent5>
        <a:srgbClr val="4472C4"/>
      </a:accent5>
      <a:accent6>
        <a:srgbClr val="1C568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636</Words>
  <Application>Microsoft Macintosh PowerPoint</Application>
  <PresentationFormat>Широкоэкранный</PresentationFormat>
  <Paragraphs>165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Lato Bold</vt:lpstr>
      <vt:lpstr>Lato Heavy</vt:lpstr>
      <vt:lpstr>Lato Medium</vt:lpstr>
      <vt:lpstr>Lato Regular</vt:lpstr>
      <vt:lpstr>Lato Regular</vt:lpstr>
      <vt:lpstr>Raleway</vt:lpstr>
      <vt:lpstr>Raleway SemiBold</vt:lpstr>
      <vt:lpstr>Custom Design</vt:lpstr>
      <vt:lpstr>1_Custom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Аникевич Анастасия</dc:creator>
  <cp:lastModifiedBy>Microsoft Office User</cp:lastModifiedBy>
  <cp:revision>48</cp:revision>
  <cp:lastPrinted>2024-06-18T07:37:03Z</cp:lastPrinted>
  <dcterms:created xsi:type="dcterms:W3CDTF">2019-01-21T09:23:12Z</dcterms:created>
  <dcterms:modified xsi:type="dcterms:W3CDTF">2024-06-18T07:58:41Z</dcterms:modified>
</cp:coreProperties>
</file>